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8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10.xml" ContentType="application/vnd.openxmlformats-officedocument.theme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2" r:id="rId1"/>
    <p:sldMasterId id="2147483694" r:id="rId2"/>
    <p:sldMasterId id="2147483709" r:id="rId3"/>
    <p:sldMasterId id="2147483721" r:id="rId4"/>
    <p:sldMasterId id="2147483733" r:id="rId5"/>
    <p:sldMasterId id="2147483748" r:id="rId6"/>
    <p:sldMasterId id="2147483760" r:id="rId7"/>
    <p:sldMasterId id="2147483772" r:id="rId8"/>
    <p:sldMasterId id="2147483787" r:id="rId9"/>
    <p:sldMasterId id="2147483799" r:id="rId10"/>
    <p:sldMasterId id="2147483811" r:id="rId11"/>
    <p:sldMasterId id="2147483826" r:id="rId12"/>
  </p:sldMasterIdLst>
  <p:notesMasterIdLst>
    <p:notesMasterId r:id="rId51"/>
  </p:notesMasterIdLst>
  <p:handoutMasterIdLst>
    <p:handoutMasterId r:id="rId52"/>
  </p:handoutMasterIdLst>
  <p:sldIdLst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>
          <p15:clr>
            <a:srgbClr val="A4A3A4"/>
          </p15:clr>
        </p15:guide>
        <p15:guide id="2" orient="horz" pos="2820">
          <p15:clr>
            <a:srgbClr val="A4A3A4"/>
          </p15:clr>
        </p15:guide>
        <p15:guide id="3" pos="2880">
          <p15:clr>
            <a:srgbClr val="A4A3A4"/>
          </p15:clr>
        </p15:guide>
        <p15:guide id="4" pos="56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CC3300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213F"/>
    <a:srgbClr val="8064A2"/>
    <a:srgbClr val="6179A8"/>
    <a:srgbClr val="5EAFA6"/>
    <a:srgbClr val="5CB565"/>
    <a:srgbClr val="F774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06" autoAdjust="0"/>
    <p:restoredTop sz="87580" autoAdjust="0"/>
  </p:normalViewPr>
  <p:slideViewPr>
    <p:cSldViewPr>
      <p:cViewPr>
        <p:scale>
          <a:sx n="100" d="100"/>
          <a:sy n="100" d="100"/>
        </p:scale>
        <p:origin x="1872" y="568"/>
      </p:cViewPr>
      <p:guideLst>
        <p:guide orient="horz" pos="708"/>
        <p:guide orient="horz" pos="2820"/>
        <p:guide pos="2880"/>
        <p:guide pos="5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120" y="-8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50" Type="http://schemas.openxmlformats.org/officeDocument/2006/relationships/slide" Target="slides/slide38.xml"/><Relationship Id="rId51" Type="http://schemas.openxmlformats.org/officeDocument/2006/relationships/notesMaster" Target="notesMasters/notesMaster1.xml"/><Relationship Id="rId52" Type="http://schemas.openxmlformats.org/officeDocument/2006/relationships/handoutMaster" Target="handoutMasters/handoutMaster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Relationship Id="rId45" Type="http://schemas.openxmlformats.org/officeDocument/2006/relationships/slide" Target="slides/slide33.xml"/><Relationship Id="rId46" Type="http://schemas.openxmlformats.org/officeDocument/2006/relationships/slide" Target="slides/slide34.xml"/><Relationship Id="rId47" Type="http://schemas.openxmlformats.org/officeDocument/2006/relationships/slide" Target="slides/slide35.xml"/><Relationship Id="rId48" Type="http://schemas.openxmlformats.org/officeDocument/2006/relationships/slide" Target="slides/slide36.xml"/><Relationship Id="rId49" Type="http://schemas.openxmlformats.org/officeDocument/2006/relationships/slide" Target="slides/slide3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9" Type="http://schemas.openxmlformats.org/officeDocument/2006/relationships/slideMaster" Target="slideMasters/slideMaster9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z="1300" b="1" dirty="0" smtClean="0">
                <a:latin typeface="Arial" pitchFamily="34" charset="0"/>
                <a:cs typeface="Arial" pitchFamily="34" charset="0"/>
              </a:rPr>
              <a:t>Visual Studio Live! Washington, D.C. 2017</a:t>
            </a:r>
            <a:endParaRPr lang="en-US" sz="13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443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jpeg>
</file>

<file path=ppt/media/image18.tiff>
</file>

<file path=ppt/media/image19.tiff>
</file>

<file path=ppt/media/image2.jpg>
</file>

<file path=ppt/media/image20.tiff>
</file>

<file path=ppt/media/image21.png>
</file>

<file path=ppt/media/image2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2ECFD-0169-4599-A79A-8C44AB4A932C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26DE0-BACA-4EA0-B73F-CC7DC1D7F4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95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this even the same platform?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10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494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95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Primary -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color should be the most widely used across all screens and components.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Secondary - to indicate a related action or information.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The secondary color may be a darker or lighter variation of the primary color.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Accent -  used for the floating action button and interactive elements,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44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5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0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0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591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7549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716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5947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7662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8416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6577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7569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591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8019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7549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7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59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766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8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6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756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8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80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0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5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754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71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594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7662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8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657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7569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83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80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0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591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754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716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594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7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841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657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7569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83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801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9.xml"/><Relationship Id="rId12" Type="http://schemas.openxmlformats.org/officeDocument/2006/relationships/theme" Target="../theme/theme10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09.xml"/><Relationship Id="rId2" Type="http://schemas.openxmlformats.org/officeDocument/2006/relationships/slideLayout" Target="../slideLayouts/slideLayout110.xml"/><Relationship Id="rId3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4.xml"/><Relationship Id="rId7" Type="http://schemas.openxmlformats.org/officeDocument/2006/relationships/slideLayout" Target="../slideLayouts/slideLayout115.xml"/><Relationship Id="rId8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18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theme" Target="../theme/theme11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4.xml"/><Relationship Id="rId12" Type="http://schemas.openxmlformats.org/officeDocument/2006/relationships/theme" Target="../theme/theme12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34.xml"/><Relationship Id="rId2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36.xml"/><Relationship Id="rId4" Type="http://schemas.openxmlformats.org/officeDocument/2006/relationships/slideLayout" Target="../slideLayouts/slideLayout137.xml"/><Relationship Id="rId5" Type="http://schemas.openxmlformats.org/officeDocument/2006/relationships/slideLayout" Target="../slideLayouts/slideLayout138.xml"/><Relationship Id="rId6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140.xml"/><Relationship Id="rId8" Type="http://schemas.openxmlformats.org/officeDocument/2006/relationships/slideLayout" Target="../slideLayouts/slideLayout141.xml"/><Relationship Id="rId9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143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theme" Target="../theme/theme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6.xml"/><Relationship Id="rId12" Type="http://schemas.openxmlformats.org/officeDocument/2006/relationships/theme" Target="../theme/theme3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9.xml"/><Relationship Id="rId5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.xml"/><Relationship Id="rId12" Type="http://schemas.openxmlformats.org/officeDocument/2006/relationships/theme" Target="../theme/theme4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1.xml"/><Relationship Id="rId15" Type="http://schemas.openxmlformats.org/officeDocument/2006/relationships/theme" Target="../theme/theme5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2.xml"/><Relationship Id="rId12" Type="http://schemas.openxmlformats.org/officeDocument/2006/relationships/theme" Target="../theme/theme6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62.xml"/><Relationship Id="rId2" Type="http://schemas.openxmlformats.org/officeDocument/2006/relationships/slideLayout" Target="../slideLayouts/slideLayout63.xml"/><Relationship Id="rId3" Type="http://schemas.openxmlformats.org/officeDocument/2006/relationships/slideLayout" Target="../slideLayouts/slideLayout64.xml"/><Relationship Id="rId4" Type="http://schemas.openxmlformats.org/officeDocument/2006/relationships/slideLayout" Target="../slideLayouts/slideLayout65.xml"/><Relationship Id="rId5" Type="http://schemas.openxmlformats.org/officeDocument/2006/relationships/slideLayout" Target="../slideLayouts/slideLayout66.xml"/><Relationship Id="rId6" Type="http://schemas.openxmlformats.org/officeDocument/2006/relationships/slideLayout" Target="../slideLayouts/slideLayout67.xml"/><Relationship Id="rId7" Type="http://schemas.openxmlformats.org/officeDocument/2006/relationships/slideLayout" Target="../slideLayouts/slideLayout68.xml"/><Relationship Id="rId8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71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3.xml"/><Relationship Id="rId12" Type="http://schemas.openxmlformats.org/officeDocument/2006/relationships/theme" Target="../theme/theme7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4.xml"/><Relationship Id="rId3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9.xml"/><Relationship Id="rId8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2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97.xml"/><Relationship Id="rId15" Type="http://schemas.openxmlformats.org/officeDocument/2006/relationships/theme" Target="../theme/theme8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84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08.xml"/><Relationship Id="rId12" Type="http://schemas.openxmlformats.org/officeDocument/2006/relationships/theme" Target="../theme/theme9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98.xml"/><Relationship Id="rId2" Type="http://schemas.openxmlformats.org/officeDocument/2006/relationships/slideLayout" Target="../slideLayouts/slideLayout99.xml"/><Relationship Id="rId3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104.xml"/><Relationship Id="rId8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0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  <p:sldLayoutId id="2147483823" r:id="rId12"/>
    <p:sldLayoutId id="2147483824" r:id="rId13"/>
    <p:sldLayoutId id="2147483825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/>
              <a:pPr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  <p:sldLayoutId id="2147483785" r:id="rId13"/>
    <p:sldLayoutId id="2147483786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1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20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4.xml"/><Relationship Id="rId4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4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22725" y="2571750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 eaLnBrk="1" hangingPunct="1">
              <a:defRPr/>
            </a:pPr>
            <a:r>
              <a:rPr lang="en-US" sz="3200" b="1" dirty="0" smtClean="0">
                <a:solidFill>
                  <a:schemeClr val="bg1">
                    <a:lumMod val="85000"/>
                  </a:schemeClr>
                </a:solidFill>
                <a:latin typeface="Arial" charset="0"/>
                <a:cs typeface="+mn-cs"/>
              </a:rPr>
              <a:t>Kevin Ford</a:t>
            </a:r>
            <a:endParaRPr lang="en-US" sz="2800" b="1" dirty="0">
              <a:solidFill>
                <a:schemeClr val="bg1">
                  <a:lumMod val="85000"/>
                </a:schemeClr>
              </a:solidFill>
              <a:latin typeface="Arial" charset="0"/>
              <a:cs typeface="+mn-cs"/>
            </a:endParaRPr>
          </a:p>
          <a:p>
            <a:pPr algn="r">
              <a:defRPr/>
            </a:pPr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Mobile Practice Lead</a:t>
            </a:r>
            <a:endParaRPr lang="en-US" sz="2400" b="1" dirty="0" smtClean="0">
              <a:solidFill>
                <a:schemeClr val="bg1">
                  <a:lumMod val="85000"/>
                </a:schemeClr>
              </a:solidFill>
              <a:latin typeface="Arial" charset="0"/>
            </a:endParaRPr>
          </a:p>
          <a:p>
            <a:pPr algn="r">
              <a:defRPr/>
            </a:pPr>
            <a:r>
              <a:rPr lang="en-US" sz="2400" b="1" dirty="0" err="1" smtClean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Magenic</a:t>
            </a:r>
            <a:endParaRPr lang="en-US" sz="2400" b="1" dirty="0" smtClean="0">
              <a:solidFill>
                <a:schemeClr val="bg1">
                  <a:lumMod val="85000"/>
                </a:schemeClr>
              </a:solidFill>
              <a:latin typeface="Arial" charset="0"/>
            </a:endParaRPr>
          </a:p>
          <a:p>
            <a:pPr eaLnBrk="1" hangingPunct="1">
              <a:defRPr/>
            </a:pPr>
            <a:endParaRPr lang="en-US" b="1" dirty="0">
              <a:solidFill>
                <a:schemeClr val="bg1">
                  <a:lumMod val="85000"/>
                </a:schemeClr>
              </a:solidFill>
              <a:latin typeface="Arial" charset="0"/>
              <a:cs typeface="+mn-cs"/>
            </a:endParaRPr>
          </a:p>
          <a:p>
            <a:pPr eaLnBrk="1" hangingPunct="1">
              <a:defRPr/>
            </a:pPr>
            <a:endParaRPr lang="en-US" sz="1400" dirty="0">
              <a:solidFill>
                <a:srgbClr val="1F497D"/>
              </a:solidFill>
              <a:latin typeface="Times New Roman" pitchFamily="28" charset="0"/>
              <a:cs typeface="+mn-cs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410077" y="3982819"/>
            <a:ext cx="366712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9pPr>
          </a:lstStyle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Level: </a:t>
            </a:r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Intermediate</a:t>
            </a:r>
            <a:endParaRPr lang="en-US" b="1" dirty="0">
              <a:solidFill>
                <a:schemeClr val="accent1"/>
              </a:solidFill>
              <a:latin typeface="Arial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1289050"/>
            <a:ext cx="76200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92100"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>
            <a:lvl1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2pPr>
            <a:lvl3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3pPr>
            <a:lvl4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4pPr>
            <a:lvl5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5pPr>
            <a:lvl6pPr marL="4572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6pPr>
            <a:lvl7pPr marL="9144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7pPr>
            <a:lvl8pPr marL="13716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8pPr>
            <a:lvl9pPr marL="18288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9pPr>
          </a:lstStyle>
          <a:p>
            <a:pPr algn="r">
              <a:lnSpc>
                <a:spcPct val="80000"/>
              </a:lnSpc>
              <a:defRPr/>
            </a:pPr>
            <a:r>
              <a:rPr lang="en-US" sz="4000" b="1" dirty="0">
                <a:solidFill>
                  <a:srgbClr val="FFFF00"/>
                </a:solidFill>
                <a:effectLst/>
              </a:rPr>
              <a:t>Creating Great Looking Android Applications Using Material Design</a:t>
            </a:r>
          </a:p>
        </p:txBody>
      </p:sp>
    </p:spTree>
    <p:extLst>
      <p:ext uri="{BB962C8B-B14F-4D97-AF65-F5344CB8AC3E}">
        <p14:creationId xmlns:p14="http://schemas.microsoft.com/office/powerpoint/2010/main" val="4051887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Design Themes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Require Android L for Material themes (values-v21)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63590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Example: @</a:t>
            </a:r>
            <a:r>
              <a:rPr lang="en-US" dirty="0" err="1"/>
              <a:t>android:style</a:t>
            </a:r>
            <a:r>
              <a:rPr lang="en-US" dirty="0"/>
              <a:t>/</a:t>
            </a:r>
            <a:r>
              <a:rPr lang="en-US" dirty="0" err="1"/>
              <a:t>Theme.Material.Light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20857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 </a:t>
            </a:r>
            <a:r>
              <a:rPr lang="en-US" dirty="0" err="1"/>
              <a:t>AppCompat</a:t>
            </a:r>
            <a:r>
              <a:rPr lang="en-US" dirty="0"/>
              <a:t> themes for Older API Support (v7)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920776"/>
            <a:ext cx="1981200" cy="352653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28600" y="278218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Example:  </a:t>
            </a:r>
            <a:r>
              <a:rPr lang="en-US" dirty="0" err="1"/>
              <a:t>Theme.AppCompat.Light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" y="3355787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Activities my inherit from </a:t>
            </a:r>
            <a:r>
              <a:rPr lang="en-US" dirty="0" err="1"/>
              <a:t>AppCompatActivity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8600" y="3929391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Themes control appearance of default action bar</a:t>
            </a:r>
          </a:p>
        </p:txBody>
      </p:sp>
    </p:spTree>
    <p:extLst>
      <p:ext uri="{BB962C8B-B14F-4D97-AF65-F5344CB8AC3E}">
        <p14:creationId xmlns:p14="http://schemas.microsoft.com/office/powerpoint/2010/main" val="393685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</a:t>
            </a:r>
            <a:r>
              <a:rPr lang="en-US" dirty="0" smtClean="0"/>
              <a:t>Style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800" dirty="0"/>
              <a:t>&lt;style name="</a:t>
            </a:r>
            <a:r>
              <a:rPr lang="en-US" sz="2800" dirty="0" err="1"/>
              <a:t>Theme.MyTheme</a:t>
            </a:r>
            <a:r>
              <a:rPr lang="en-US" sz="2800" dirty="0"/>
              <a:t>" parent="@style/</a:t>
            </a:r>
            <a:r>
              <a:rPr lang="en-US" sz="2800" dirty="0" err="1"/>
              <a:t>Theme.AppCompat.Light.NoActionBar</a:t>
            </a:r>
            <a:r>
              <a:rPr lang="en-US" sz="2800" dirty="0"/>
              <a:t>"&gt; </a:t>
            </a:r>
          </a:p>
          <a:p>
            <a:pPr marL="0" indent="0">
              <a:buNone/>
            </a:pPr>
            <a:r>
              <a:rPr lang="en-US" sz="2800" dirty="0"/>
              <a:t>    &lt;item name="</a:t>
            </a:r>
            <a:r>
              <a:rPr lang="en-US" sz="2800" dirty="0" err="1"/>
              <a:t>colorPrimary</a:t>
            </a:r>
            <a:r>
              <a:rPr lang="en-US" sz="2800" dirty="0"/>
              <a:t>"&gt;@color/</a:t>
            </a:r>
            <a:r>
              <a:rPr lang="en-US" sz="2800" dirty="0" err="1"/>
              <a:t>custom_primary</a:t>
            </a:r>
            <a:r>
              <a:rPr lang="en-US" sz="2800" dirty="0"/>
              <a:t>&lt;/item&gt;    </a:t>
            </a:r>
          </a:p>
          <a:p>
            <a:pPr marL="0" indent="0">
              <a:buNone/>
            </a:pPr>
            <a:r>
              <a:rPr lang="en-US" sz="2800" dirty="0"/>
              <a:t>    &lt;item name="</a:t>
            </a:r>
            <a:r>
              <a:rPr lang="en-US" sz="2800" dirty="0" err="1"/>
              <a:t>colorPrimaryDark</a:t>
            </a:r>
            <a:r>
              <a:rPr lang="en-US" sz="2800" dirty="0"/>
              <a:t>"&gt;@color/</a:t>
            </a:r>
            <a:r>
              <a:rPr lang="en-US" sz="2800" dirty="0" err="1"/>
              <a:t>custom_secondary</a:t>
            </a:r>
            <a:r>
              <a:rPr lang="en-US" sz="2800" dirty="0"/>
              <a:t>&lt;/item&gt;    </a:t>
            </a:r>
          </a:p>
          <a:p>
            <a:pPr marL="0" indent="0">
              <a:buNone/>
            </a:pPr>
            <a:r>
              <a:rPr lang="en-US" sz="2800" dirty="0"/>
              <a:t>    &lt;item name="</a:t>
            </a:r>
            <a:r>
              <a:rPr lang="en-US" sz="2800" dirty="0" err="1"/>
              <a:t>colorAccent</a:t>
            </a:r>
            <a:r>
              <a:rPr lang="en-US" sz="2800" dirty="0"/>
              <a:t>"&gt;@color/</a:t>
            </a:r>
            <a:r>
              <a:rPr lang="en-US" sz="2800" dirty="0" err="1"/>
              <a:t>custom_accent</a:t>
            </a:r>
            <a:r>
              <a:rPr lang="en-US" sz="2800" dirty="0"/>
              <a:t>&lt;/item&gt;</a:t>
            </a:r>
          </a:p>
          <a:p>
            <a:pPr marL="0" indent="0">
              <a:buNone/>
            </a:pPr>
            <a:r>
              <a:rPr lang="en-US" sz="2800" dirty="0"/>
              <a:t>&lt;/style&gt;</a:t>
            </a:r>
            <a:endParaRPr lang="en-US" sz="2600" dirty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79115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Day / Night Theme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" y="1064891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Introduced in </a:t>
            </a:r>
            <a:r>
              <a:rPr lang="en-US" dirty="0" err="1"/>
              <a:t>AppCompat</a:t>
            </a:r>
            <a:r>
              <a:rPr lang="en-US" dirty="0"/>
              <a:t> 23.2.0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731085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Switches between Dark and Light mode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Theme.AppCompat.DayNight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15900" y="3060151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Several Settings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9552" y="3724684"/>
            <a:ext cx="540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  <a:p>
            <a:r>
              <a:rPr lang="en-US" dirty="0"/>
              <a:t>Dark</a:t>
            </a:r>
          </a:p>
          <a:p>
            <a:r>
              <a:rPr lang="en-US" dirty="0"/>
              <a:t>Auto</a:t>
            </a:r>
          </a:p>
        </p:txBody>
      </p:sp>
    </p:spTree>
    <p:extLst>
      <p:ext uri="{BB962C8B-B14F-4D97-AF65-F5344CB8AC3E}">
        <p14:creationId xmlns:p14="http://schemas.microsoft.com/office/powerpoint/2010/main" val="99451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Elevation and Shadows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5184"/>
            <a:ext cx="9144000" cy="378372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7995" y="905184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 material objects have default elevation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237995" y="1527359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 objects change elevation based on input</a:t>
            </a:r>
          </a:p>
        </p:txBody>
      </p:sp>
      <p:sp>
        <p:nvSpPr>
          <p:cNvPr id="8" name="Rectangle 7"/>
          <p:cNvSpPr/>
          <p:nvPr/>
        </p:nvSpPr>
        <p:spPr>
          <a:xfrm>
            <a:off x="237995" y="2149535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Material cannot pass through material</a:t>
            </a:r>
          </a:p>
        </p:txBody>
      </p:sp>
      <p:sp>
        <p:nvSpPr>
          <p:cNvPr id="9" name="Rectangle 8"/>
          <p:cNvSpPr/>
          <p:nvPr/>
        </p:nvSpPr>
        <p:spPr>
          <a:xfrm>
            <a:off x="237995" y="2774775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Shadows are visual cue of elevation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237995" y="3400016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 elevation: </a:t>
            </a:r>
            <a:r>
              <a:rPr lang="en-US" dirty="0" err="1"/>
              <a:t>setCompatElevation</a:t>
            </a:r>
            <a:r>
              <a:rPr lang="en-US" dirty="0"/>
              <a:t> or elevation XML attribute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37995" y="4019698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Override shadow: </a:t>
            </a:r>
            <a:r>
              <a:rPr lang="en-US" dirty="0" err="1"/>
              <a:t>setOutlineProvider</a:t>
            </a:r>
            <a:r>
              <a:rPr lang="en-US" dirty="0"/>
              <a:t>(</a:t>
            </a:r>
            <a:r>
              <a:rPr lang="en-US" dirty="0" err="1"/>
              <a:t>ViewOutlineProvider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9397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Elevation Limitations</a:t>
            </a: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29146" y="1098352"/>
            <a:ext cx="6057454" cy="3415606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2400" dirty="0"/>
              <a:t>All elements are 1dp thick (think paper)</a:t>
            </a:r>
          </a:p>
          <a:p>
            <a:pPr eaLnBrk="1" hangingPunct="1">
              <a:defRPr/>
            </a:pPr>
            <a:r>
              <a:rPr lang="en-US" sz="2400" dirty="0" smtClean="0"/>
              <a:t>Multiple objects cannot share the same space</a:t>
            </a:r>
          </a:p>
          <a:p>
            <a:pPr eaLnBrk="1" hangingPunct="1">
              <a:defRPr/>
            </a:pPr>
            <a:r>
              <a:rPr lang="en-US" sz="2400" dirty="0" smtClean="0">
                <a:sym typeface="M Avenir Medium" charset="0"/>
              </a:rPr>
              <a:t>Objects cannot pass through each other</a:t>
            </a:r>
            <a:endParaRPr lang="en-US" sz="2400" dirty="0" smtClean="0"/>
          </a:p>
        </p:txBody>
      </p:sp>
      <p:sp>
        <p:nvSpPr>
          <p:cNvPr id="2" name="Rectangle 1"/>
          <p:cNvSpPr/>
          <p:nvPr/>
        </p:nvSpPr>
        <p:spPr bwMode="auto">
          <a:xfrm>
            <a:off x="3929063" y="3132730"/>
            <a:ext cx="1567160" cy="120551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210348" y="3367768"/>
            <a:ext cx="1567160" cy="120551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619269" y="3809788"/>
            <a:ext cx="2652117" cy="120551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1518047" y="4291991"/>
            <a:ext cx="5183684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" name="Straight Connector 7"/>
          <p:cNvCxnSpPr/>
          <p:nvPr/>
        </p:nvCxnSpPr>
        <p:spPr bwMode="auto">
          <a:xfrm>
            <a:off x="5375673" y="3930338"/>
            <a:ext cx="104477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5375673" y="3798307"/>
            <a:ext cx="104477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>
            <a:off x="5978427" y="3488318"/>
            <a:ext cx="442019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Connector 14"/>
          <p:cNvCxnSpPr/>
          <p:nvPr/>
        </p:nvCxnSpPr>
        <p:spPr bwMode="auto">
          <a:xfrm>
            <a:off x="5978427" y="3367768"/>
            <a:ext cx="442019" cy="287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Connector 16"/>
          <p:cNvCxnSpPr/>
          <p:nvPr/>
        </p:nvCxnSpPr>
        <p:spPr bwMode="auto">
          <a:xfrm>
            <a:off x="5576590" y="3253282"/>
            <a:ext cx="84385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/>
        </p:nvCxnSpPr>
        <p:spPr bwMode="auto">
          <a:xfrm>
            <a:off x="5576590" y="3132731"/>
            <a:ext cx="84385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8" name="TextBox 17"/>
          <p:cNvSpPr txBox="1"/>
          <p:nvPr/>
        </p:nvSpPr>
        <p:spPr>
          <a:xfrm>
            <a:off x="6518392" y="3854117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3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2" name="TextBox 21"/>
          <p:cNvSpPr txBox="1"/>
          <p:nvPr/>
        </p:nvSpPr>
        <p:spPr>
          <a:xfrm>
            <a:off x="6510255" y="3723520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4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3" name="TextBox 22"/>
          <p:cNvSpPr txBox="1"/>
          <p:nvPr/>
        </p:nvSpPr>
        <p:spPr>
          <a:xfrm>
            <a:off x="6518391" y="3415281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7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4" name="TextBox 23"/>
          <p:cNvSpPr txBox="1"/>
          <p:nvPr/>
        </p:nvSpPr>
        <p:spPr>
          <a:xfrm>
            <a:off x="6515079" y="3301124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8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5" name="TextBox 24"/>
          <p:cNvSpPr txBox="1"/>
          <p:nvPr/>
        </p:nvSpPr>
        <p:spPr>
          <a:xfrm>
            <a:off x="6515079" y="3181511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9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6" name="TextBox 25"/>
          <p:cNvSpPr txBox="1"/>
          <p:nvPr/>
        </p:nvSpPr>
        <p:spPr>
          <a:xfrm>
            <a:off x="6479686" y="3054359"/>
            <a:ext cx="372218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10 </a:t>
            </a:r>
            <a:r>
              <a:rPr lang="en-US" sz="633" dirty="0" err="1"/>
              <a:t>dp</a:t>
            </a:r>
            <a:endParaRPr lang="en-US" sz="633" dirty="0"/>
          </a:p>
        </p:txBody>
      </p:sp>
    </p:spTree>
    <p:extLst>
      <p:ext uri="{BB962C8B-B14F-4D97-AF65-F5344CB8AC3E}">
        <p14:creationId xmlns:p14="http://schemas.microsoft.com/office/powerpoint/2010/main" val="1261390568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30555" y="1031875"/>
            <a:ext cx="5310932" cy="3415606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US" dirty="0" smtClean="0"/>
              <a:t>Sometimes Elevation changes as state changes</a:t>
            </a:r>
          </a:p>
          <a:p>
            <a:pPr eaLnBrk="1" hangingPunct="1">
              <a:defRPr/>
            </a:pPr>
            <a:r>
              <a:rPr lang="en-US" dirty="0" smtClean="0"/>
              <a:t>Resting elevation vs goal elevation</a:t>
            </a:r>
          </a:p>
          <a:p>
            <a:pPr eaLnBrk="1" hangingPunct="1">
              <a:defRPr/>
            </a:pPr>
            <a:r>
              <a:rPr lang="en-US" dirty="0" smtClean="0"/>
              <a:t>Changes handled using Dynamic Elevation Offsets</a:t>
            </a:r>
          </a:p>
          <a:p>
            <a:pPr marL="342900" lvl="2" indent="0">
              <a:spcBef>
                <a:spcPts val="2637"/>
              </a:spcBef>
              <a:defRPr/>
            </a:pPr>
            <a:r>
              <a:rPr lang="en-US" dirty="0" smtClean="0"/>
              <a:t>Provide </a:t>
            </a:r>
            <a:r>
              <a:rPr lang="en-US" dirty="0"/>
              <a:t>consistency in changes</a:t>
            </a:r>
          </a:p>
          <a:p>
            <a:pPr eaLnBrk="1" hangingPunct="1">
              <a:defRPr/>
            </a:pPr>
            <a:r>
              <a:rPr lang="en-US" dirty="0"/>
              <a:t>Objects return to resting elevation when </a:t>
            </a:r>
            <a:r>
              <a:rPr lang="en-US" dirty="0" smtClean="0"/>
              <a:t>done</a:t>
            </a: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Responsive Elevation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6460630" y="2973586"/>
            <a:ext cx="1567160" cy="120551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28052" y="2931832"/>
            <a:ext cx="493434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/>
              <a:t>Resting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28052" y="2129731"/>
            <a:ext cx="422124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/>
              <a:t>Goal</a:t>
            </a:r>
          </a:p>
        </p:txBody>
      </p:sp>
      <p:cxnSp>
        <p:nvCxnSpPr>
          <p:cNvPr id="28" name="Straight Connector 27"/>
          <p:cNvCxnSpPr/>
          <p:nvPr/>
        </p:nvCxnSpPr>
        <p:spPr bwMode="auto">
          <a:xfrm>
            <a:off x="5817692" y="3495973"/>
            <a:ext cx="3013769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TextBox 7"/>
          <p:cNvSpPr txBox="1"/>
          <p:nvPr/>
        </p:nvSpPr>
        <p:spPr>
          <a:xfrm>
            <a:off x="5606630" y="2933403"/>
            <a:ext cx="565570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/>
              <a:t>Elevation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06630" y="2129730"/>
            <a:ext cx="683136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 err="1"/>
              <a:t>TranslationZ</a:t>
            </a:r>
            <a:endParaRPr lang="en-US" sz="738" dirty="0"/>
          </a:p>
        </p:txBody>
      </p:sp>
    </p:spTree>
    <p:extLst>
      <p:ext uri="{BB962C8B-B14F-4D97-AF65-F5344CB8AC3E}">
        <p14:creationId xmlns:p14="http://schemas.microsoft.com/office/powerpoint/2010/main" val="232713192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2000" accel="50000" decel="50000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35294E-6 -3.75E-6 L -2.35294E-6 0.00017 C -0.00101 -0.01611 -0.00184 -0.02718 -0.00184 -0.04459 C -0.00184 -0.05713 -0.00128 -0.06982 -0.00092 -0.08235 C -0.00128 -0.10921 -0.00184 -0.13606 -0.00184 -0.16308 C -0.00184 -0.18717 -0.00138 -0.11474 -0.00092 -0.09065 C -0.00055 -0.07259 -0.00055 -0.07389 0.00101 -0.06103 C -9.23529E-5 -0.01383 0.00019 -0.01025 -2.35294E-6 -3.75E-6 Z " pathEditMode="relative" rAng="0" ptsTypes="AAAAAAAA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" y="-8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Floating Action Button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162" y="1914248"/>
            <a:ext cx="3368838" cy="23956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975055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Purpose to show form’s primary action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1567112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android.support.design.widget.FloatingActionButton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2163797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Theme accent color is default background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2763049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Default and ‘mini’ size - </a:t>
            </a:r>
            <a:r>
              <a:rPr lang="en-US" dirty="0" err="1"/>
              <a:t>fabSize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" y="3362677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Android:src</a:t>
            </a:r>
            <a:r>
              <a:rPr lang="en-US" dirty="0"/>
              <a:t> or </a:t>
            </a:r>
            <a:r>
              <a:rPr lang="en-US" dirty="0" err="1"/>
              <a:t>setImageDrawable</a:t>
            </a:r>
            <a:r>
              <a:rPr lang="en-US" dirty="0"/>
              <a:t> to change icon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8600" y="3962305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Normally, leave elevation/shadow to defaults</a:t>
            </a:r>
          </a:p>
        </p:txBody>
      </p:sp>
    </p:spTree>
    <p:extLst>
      <p:ext uri="{BB962C8B-B14F-4D97-AF65-F5344CB8AC3E}">
        <p14:creationId xmlns:p14="http://schemas.microsoft.com/office/powerpoint/2010/main" val="642896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Action Button XML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/>
              <a:t>&lt;</a:t>
            </a:r>
            <a:r>
              <a:rPr lang="en-US" sz="2800" dirty="0" err="1"/>
              <a:t>android.support.design.widget.FloatingActionButton</a:t>
            </a:r>
            <a:endParaRPr lang="en-US" sz="2800" dirty="0"/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android:id</a:t>
            </a:r>
            <a:r>
              <a:rPr lang="de-DE" sz="2800" dirty="0"/>
              <a:t>="@+</a:t>
            </a:r>
            <a:r>
              <a:rPr lang="de-DE" sz="2800" dirty="0" err="1"/>
              <a:t>id</a:t>
            </a:r>
            <a:r>
              <a:rPr lang="de-DE" sz="2800" dirty="0"/>
              <a:t>/</a:t>
            </a:r>
            <a:r>
              <a:rPr lang="de-DE" sz="2800" dirty="0" err="1"/>
              <a:t>fab_add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android:layout_width</a:t>
            </a:r>
            <a:r>
              <a:rPr lang="de-DE" sz="2800" dirty="0"/>
              <a:t>="</a:t>
            </a:r>
            <a:r>
              <a:rPr lang="de-DE" sz="2800" dirty="0" err="1"/>
              <a:t>wrap_content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android:layout_height</a:t>
            </a:r>
            <a:r>
              <a:rPr lang="de-DE" sz="2800" dirty="0"/>
              <a:t>="</a:t>
            </a:r>
            <a:r>
              <a:rPr lang="de-DE" sz="2800" dirty="0" err="1"/>
              <a:t>wrap_content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android:layout_gravity</a:t>
            </a:r>
            <a:r>
              <a:rPr lang="de-DE" sz="2800" dirty="0"/>
              <a:t>="</a:t>
            </a:r>
            <a:r>
              <a:rPr lang="de-DE" sz="2800" dirty="0" err="1"/>
              <a:t>bottom|right</a:t>
            </a:r>
            <a:r>
              <a:rPr lang="de-DE" sz="2800" dirty="0"/>
              <a:t>"        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android:layout_marginBottom</a:t>
            </a:r>
            <a:r>
              <a:rPr lang="de-DE" sz="2800" dirty="0"/>
              <a:t>="16dp"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android:layout_marginRight</a:t>
            </a:r>
            <a:r>
              <a:rPr lang="de-DE" sz="2800" dirty="0"/>
              <a:t>="16dp"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android:enabled</a:t>
            </a:r>
            <a:r>
              <a:rPr lang="de-DE" sz="2800" dirty="0"/>
              <a:t>="</a:t>
            </a:r>
            <a:r>
              <a:rPr lang="de-DE" sz="2800" dirty="0" err="1"/>
              <a:t>true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android:src</a:t>
            </a:r>
            <a:r>
              <a:rPr lang="de-DE" sz="2800" dirty="0"/>
              <a:t>="@</a:t>
            </a:r>
            <a:r>
              <a:rPr lang="de-DE" sz="2800" dirty="0" err="1"/>
              <a:t>drawable</a:t>
            </a:r>
            <a:r>
              <a:rPr lang="de-DE" sz="2800" dirty="0"/>
              <a:t>/ic_add_white_24dp" /&gt;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175566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Wiring Up the FAB Click Event</a:t>
            </a:r>
            <a:endParaRPr lang="en-US" sz="4000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116" y="732405"/>
            <a:ext cx="8572500" cy="2913670"/>
          </a:xfrm>
        </p:spPr>
        <p:txBody>
          <a:bodyPr>
            <a:normAutofit fontScale="70000" lnSpcReduction="20000"/>
          </a:bodyPr>
          <a:lstStyle/>
          <a:p>
            <a:r>
              <a:rPr lang="en-US" sz="2800" dirty="0"/>
              <a:t>In </a:t>
            </a:r>
            <a:r>
              <a:rPr lang="en-US" sz="2800" dirty="0" err="1"/>
              <a:t>OnCreate</a:t>
            </a:r>
            <a:r>
              <a:rPr lang="en-US" sz="2800" dirty="0"/>
              <a:t>:</a:t>
            </a:r>
          </a:p>
          <a:p>
            <a:pPr marL="0" indent="0">
              <a:buNone/>
            </a:pPr>
            <a:r>
              <a:rPr lang="en-US" sz="2800" dirty="0" err="1"/>
              <a:t>var</a:t>
            </a:r>
            <a:r>
              <a:rPr lang="en-US" sz="2800" dirty="0"/>
              <a:t> fab = </a:t>
            </a:r>
            <a:r>
              <a:rPr lang="en-US" sz="2800" dirty="0" err="1"/>
              <a:t>FindViewById</a:t>
            </a:r>
            <a:r>
              <a:rPr lang="en-US" sz="2800" dirty="0"/>
              <a:t>&lt;</a:t>
            </a:r>
            <a:r>
              <a:rPr lang="en-US" sz="2800" dirty="0" err="1"/>
              <a:t>FloatingActionButton</a:t>
            </a:r>
            <a:r>
              <a:rPr lang="en-US" sz="2800" dirty="0"/>
              <a:t>&gt;(</a:t>
            </a:r>
            <a:r>
              <a:rPr lang="en-US" sz="2800" dirty="0" err="1"/>
              <a:t>Resource.Id.fab_add</a:t>
            </a:r>
            <a:r>
              <a:rPr lang="en-US" sz="2800" dirty="0"/>
              <a:t>);</a:t>
            </a:r>
          </a:p>
          <a:p>
            <a:pPr marL="0" indent="0">
              <a:buNone/>
            </a:pPr>
            <a:r>
              <a:rPr lang="en-US" sz="2800" dirty="0" err="1"/>
              <a:t>fab.Click</a:t>
            </a:r>
            <a:r>
              <a:rPr lang="en-US" sz="2800" dirty="0"/>
              <a:t> += </a:t>
            </a:r>
            <a:r>
              <a:rPr lang="en-US" sz="2800" dirty="0" err="1"/>
              <a:t>fab_click</a:t>
            </a:r>
            <a:r>
              <a:rPr lang="en-US" sz="2800" dirty="0"/>
              <a:t>;</a:t>
            </a:r>
          </a:p>
          <a:p>
            <a:r>
              <a:rPr lang="en-US" sz="2800" dirty="0"/>
              <a:t>Event:</a:t>
            </a:r>
          </a:p>
          <a:p>
            <a:pPr marL="0" indent="0">
              <a:buNone/>
            </a:pPr>
            <a:r>
              <a:rPr lang="en-US" sz="2800" dirty="0"/>
              <a:t>private void </a:t>
            </a:r>
            <a:r>
              <a:rPr lang="en-US" sz="2800" dirty="0" err="1"/>
              <a:t>fab_click</a:t>
            </a:r>
            <a:r>
              <a:rPr lang="en-US" sz="2800" dirty="0"/>
              <a:t>(object sender, </a:t>
            </a:r>
            <a:r>
              <a:rPr lang="en-US" sz="2800" dirty="0" err="1"/>
              <a:t>EventArgs</a:t>
            </a:r>
            <a:r>
              <a:rPr lang="en-US" sz="2800" dirty="0"/>
              <a:t> e)</a:t>
            </a:r>
          </a:p>
          <a:p>
            <a:pPr marL="0" indent="0">
              <a:buNone/>
            </a:pPr>
            <a:r>
              <a:rPr lang="de-DE" sz="2800" dirty="0"/>
              <a:t>{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var</a:t>
            </a:r>
            <a:r>
              <a:rPr lang="de-DE" sz="2800" dirty="0"/>
              <a:t> </a:t>
            </a:r>
            <a:r>
              <a:rPr lang="de-DE" sz="2800" dirty="0" err="1"/>
              <a:t>intent</a:t>
            </a:r>
            <a:r>
              <a:rPr lang="de-DE" sz="2800" dirty="0"/>
              <a:t> = </a:t>
            </a:r>
            <a:r>
              <a:rPr lang="de-DE" sz="2800" dirty="0" err="1"/>
              <a:t>new</a:t>
            </a:r>
            <a:r>
              <a:rPr lang="de-DE" sz="2800" dirty="0"/>
              <a:t> </a:t>
            </a:r>
            <a:r>
              <a:rPr lang="de-DE" sz="2800" dirty="0" err="1"/>
              <a:t>Intent</a:t>
            </a:r>
            <a:r>
              <a:rPr lang="de-DE" sz="2800" dirty="0"/>
              <a:t>(</a:t>
            </a:r>
            <a:r>
              <a:rPr lang="de-DE" sz="2800" dirty="0" err="1"/>
              <a:t>this</a:t>
            </a:r>
            <a:r>
              <a:rPr lang="de-DE" sz="2800" dirty="0"/>
              <a:t>, </a:t>
            </a:r>
            <a:r>
              <a:rPr lang="de-DE" sz="2800" dirty="0" err="1"/>
              <a:t>typeof</a:t>
            </a:r>
            <a:r>
              <a:rPr lang="de-DE" sz="2800" dirty="0"/>
              <a:t>(</a:t>
            </a:r>
            <a:r>
              <a:rPr lang="de-DE" sz="2800" dirty="0" err="1"/>
              <a:t>NewPollActivity</a:t>
            </a:r>
            <a:r>
              <a:rPr lang="de-DE" sz="2800" dirty="0"/>
              <a:t>));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ActivityCompat.StartActivity</a:t>
            </a:r>
            <a:r>
              <a:rPr lang="de-DE" sz="2800" dirty="0"/>
              <a:t>(</a:t>
            </a:r>
            <a:r>
              <a:rPr lang="de-DE" sz="2800" dirty="0" err="1"/>
              <a:t>this</a:t>
            </a:r>
            <a:r>
              <a:rPr lang="de-DE" sz="2800" dirty="0"/>
              <a:t>, </a:t>
            </a:r>
            <a:r>
              <a:rPr lang="de-DE" sz="2800" dirty="0" err="1"/>
              <a:t>intent</a:t>
            </a:r>
            <a:r>
              <a:rPr lang="de-DE" sz="2800" dirty="0"/>
              <a:t>, null);</a:t>
            </a:r>
          </a:p>
          <a:p>
            <a:pPr marL="0" indent="0">
              <a:buNone/>
            </a:pPr>
            <a:r>
              <a:rPr lang="de-DE" sz="2800" dirty="0"/>
              <a:t>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02361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 View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07" y="252304"/>
            <a:ext cx="9144000" cy="48585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84582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use instead of </a:t>
            </a:r>
            <a:r>
              <a:rPr lang="en-US" dirty="0" err="1"/>
              <a:t>ListView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1729424"/>
            <a:ext cx="84582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Handles vertical and horizontal scrolling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" y="2395618"/>
            <a:ext cx="84582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Follows View Holder Pattern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059238"/>
            <a:ext cx="84582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android.support.v7.widget.RecyclerView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8600" y="3725432"/>
            <a:ext cx="84582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Need: </a:t>
            </a:r>
            <a:r>
              <a:rPr lang="en-US" dirty="0" err="1"/>
              <a:t>LayoutManager</a:t>
            </a:r>
            <a:r>
              <a:rPr lang="en-US" dirty="0"/>
              <a:t>, </a:t>
            </a:r>
            <a:r>
              <a:rPr lang="en-US" dirty="0" err="1"/>
              <a:t>ViewHolder</a:t>
            </a:r>
            <a:r>
              <a:rPr lang="en-US" dirty="0"/>
              <a:t>, adapter</a:t>
            </a:r>
          </a:p>
        </p:txBody>
      </p:sp>
    </p:spTree>
    <p:extLst>
      <p:ext uri="{BB962C8B-B14F-4D97-AF65-F5344CB8AC3E}">
        <p14:creationId xmlns:p14="http://schemas.microsoft.com/office/powerpoint/2010/main" val="453391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Design Important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1168" y="1171968"/>
            <a:ext cx="5098395" cy="339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6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RecyclerView</a:t>
            </a:r>
            <a:r>
              <a:rPr lang="en-US" dirty="0"/>
              <a:t>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&lt;android.support.v7.widget.RecyclerView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poll_list</a:t>
            </a:r>
            <a:r>
              <a:rPr lang="en-US" dirty="0"/>
              <a:t>" /&gt;</a:t>
            </a:r>
          </a:p>
        </p:txBody>
      </p:sp>
    </p:spTree>
    <p:extLst>
      <p:ext uri="{BB962C8B-B14F-4D97-AF65-F5344CB8AC3E}">
        <p14:creationId xmlns:p14="http://schemas.microsoft.com/office/powerpoint/2010/main" val="883061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View Holder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/>
              <a:t>public class </a:t>
            </a:r>
            <a:r>
              <a:rPr lang="en-US" sz="1400" dirty="0" err="1"/>
              <a:t>PollItemViewHolder</a:t>
            </a:r>
            <a:r>
              <a:rPr lang="en-US" sz="1400" dirty="0"/>
              <a:t> : </a:t>
            </a:r>
            <a:r>
              <a:rPr lang="en-US" sz="1400" dirty="0" err="1"/>
              <a:t>RecyclerView.ViewHolder</a:t>
            </a:r>
            <a:endParaRPr lang="en-US" sz="1400" dirty="0"/>
          </a:p>
          <a:p>
            <a:pPr marL="0" indent="0">
              <a:buNone/>
            </a:pPr>
            <a:r>
              <a:rPr lang="de-DE" sz="1400" dirty="0"/>
              <a:t>{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ImageView</a:t>
            </a:r>
            <a:r>
              <a:rPr lang="de-DE" sz="1400" dirty="0"/>
              <a:t> </a:t>
            </a:r>
            <a:r>
              <a:rPr lang="de-DE" sz="1400" dirty="0" err="1"/>
              <a:t>PollImage</a:t>
            </a:r>
            <a:r>
              <a:rPr lang="de-DE" sz="1400" dirty="0"/>
              <a:t> { </a:t>
            </a:r>
            <a:r>
              <a:rPr lang="de-DE" sz="1400" dirty="0" err="1"/>
              <a:t>get</a:t>
            </a:r>
            <a:r>
              <a:rPr lang="de-DE" sz="1400" dirty="0"/>
              <a:t>; private </a:t>
            </a:r>
            <a:r>
              <a:rPr lang="de-DE" sz="1400" dirty="0" err="1"/>
              <a:t>set</a:t>
            </a:r>
            <a:r>
              <a:rPr lang="de-DE" sz="1400" dirty="0"/>
              <a:t>; }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TextView</a:t>
            </a:r>
            <a:r>
              <a:rPr lang="de-DE" sz="1400" dirty="0"/>
              <a:t> </a:t>
            </a:r>
            <a:r>
              <a:rPr lang="de-DE" sz="1400" dirty="0" err="1"/>
              <a:t>PollDescription</a:t>
            </a:r>
            <a:r>
              <a:rPr lang="de-DE" sz="1400" dirty="0"/>
              <a:t> { </a:t>
            </a:r>
            <a:r>
              <a:rPr lang="de-DE" sz="1400" dirty="0" err="1"/>
              <a:t>get</a:t>
            </a:r>
            <a:r>
              <a:rPr lang="de-DE" sz="1400" dirty="0"/>
              <a:t>; private </a:t>
            </a:r>
            <a:r>
              <a:rPr lang="de-DE" sz="1400" dirty="0" err="1"/>
              <a:t>set</a:t>
            </a:r>
            <a:r>
              <a:rPr lang="de-DE" sz="1400" dirty="0"/>
              <a:t>; }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TextView</a:t>
            </a:r>
            <a:r>
              <a:rPr lang="de-DE" sz="1400" dirty="0"/>
              <a:t> </a:t>
            </a:r>
            <a:r>
              <a:rPr lang="de-DE" sz="1400" dirty="0" err="1"/>
              <a:t>PollVoteCount</a:t>
            </a:r>
            <a:r>
              <a:rPr lang="de-DE" sz="1400" dirty="0"/>
              <a:t> { </a:t>
            </a:r>
            <a:r>
              <a:rPr lang="de-DE" sz="1400" dirty="0" err="1"/>
              <a:t>get</a:t>
            </a:r>
            <a:r>
              <a:rPr lang="de-DE" sz="1400" dirty="0"/>
              <a:t>; private </a:t>
            </a:r>
            <a:r>
              <a:rPr lang="de-DE" sz="1400" dirty="0" err="1"/>
              <a:t>set</a:t>
            </a:r>
            <a:r>
              <a:rPr lang="de-DE" sz="1400" dirty="0"/>
              <a:t>; }</a:t>
            </a:r>
          </a:p>
          <a:p>
            <a:pPr marL="0" indent="0">
              <a:buNone/>
            </a:pP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PollItemViewHolder</a:t>
            </a:r>
            <a:r>
              <a:rPr lang="de-DE" sz="1400" dirty="0"/>
              <a:t>(View </a:t>
            </a:r>
            <a:r>
              <a:rPr lang="de-DE" sz="1400" dirty="0" err="1"/>
              <a:t>itemView</a:t>
            </a:r>
            <a:r>
              <a:rPr lang="de-DE" sz="1400" dirty="0"/>
              <a:t>) : </a:t>
            </a:r>
            <a:r>
              <a:rPr lang="de-DE" sz="1400" dirty="0" err="1"/>
              <a:t>base</a:t>
            </a:r>
            <a:r>
              <a:rPr lang="de-DE" sz="1400" dirty="0"/>
              <a:t>(</a:t>
            </a:r>
            <a:r>
              <a:rPr lang="de-DE" sz="1400" dirty="0" err="1"/>
              <a:t>itemView</a:t>
            </a:r>
            <a:r>
              <a:rPr lang="de-DE" sz="1400" dirty="0"/>
              <a:t>)</a:t>
            </a:r>
          </a:p>
          <a:p>
            <a:pPr marL="0" indent="0">
              <a:buNone/>
            </a:pPr>
            <a:r>
              <a:rPr lang="de-DE" sz="1400" dirty="0"/>
              <a:t>    {</a:t>
            </a:r>
          </a:p>
          <a:p>
            <a:pPr marL="0" indent="0">
              <a:buNone/>
            </a:pPr>
            <a:r>
              <a:rPr lang="de-DE" sz="1400" dirty="0"/>
              <a:t>        // </a:t>
            </a:r>
            <a:r>
              <a:rPr lang="de-DE" sz="1400" dirty="0" err="1"/>
              <a:t>Locate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cache</a:t>
            </a:r>
            <a:r>
              <a:rPr lang="de-DE" sz="1400" dirty="0"/>
              <a:t> </a:t>
            </a:r>
            <a:r>
              <a:rPr lang="de-DE" sz="1400" dirty="0" err="1"/>
              <a:t>view</a:t>
            </a:r>
            <a:r>
              <a:rPr lang="de-DE" sz="1400" dirty="0"/>
              <a:t> </a:t>
            </a:r>
            <a:r>
              <a:rPr lang="de-DE" sz="1400" dirty="0" err="1"/>
              <a:t>references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PollImage</a:t>
            </a:r>
            <a:r>
              <a:rPr lang="de-DE" sz="1400" dirty="0"/>
              <a:t> = </a:t>
            </a:r>
            <a:r>
              <a:rPr lang="de-DE" sz="1400" dirty="0" err="1"/>
              <a:t>itemView.FindViewById</a:t>
            </a:r>
            <a:r>
              <a:rPr lang="de-DE" sz="1400" dirty="0"/>
              <a:t>&lt;</a:t>
            </a:r>
            <a:r>
              <a:rPr lang="de-DE" sz="1400" dirty="0" err="1"/>
              <a:t>ImageView</a:t>
            </a:r>
            <a:r>
              <a:rPr lang="de-DE" sz="1400" dirty="0"/>
              <a:t>&gt;(</a:t>
            </a:r>
            <a:r>
              <a:rPr lang="de-DE" sz="1400" dirty="0" err="1"/>
              <a:t>Resource.Id.poll_image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PollDescription</a:t>
            </a:r>
            <a:r>
              <a:rPr lang="de-DE" sz="1400" dirty="0"/>
              <a:t> = </a:t>
            </a:r>
            <a:r>
              <a:rPr lang="de-DE" sz="1400" dirty="0" err="1"/>
              <a:t>itemView.FindViewById</a:t>
            </a:r>
            <a:r>
              <a:rPr lang="de-DE" sz="1400" dirty="0"/>
              <a:t>&lt;</a:t>
            </a:r>
            <a:r>
              <a:rPr lang="de-DE" sz="1400" dirty="0" err="1"/>
              <a:t>TextView</a:t>
            </a:r>
            <a:r>
              <a:rPr lang="de-DE" sz="1400" dirty="0"/>
              <a:t>&gt;(</a:t>
            </a:r>
            <a:r>
              <a:rPr lang="de-DE" sz="1400" dirty="0" err="1"/>
              <a:t>Resource.Id.poll_description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PollVoteCount</a:t>
            </a:r>
            <a:r>
              <a:rPr lang="de-DE" sz="1400" dirty="0"/>
              <a:t> = </a:t>
            </a:r>
            <a:r>
              <a:rPr lang="de-DE" sz="1400" dirty="0" err="1"/>
              <a:t>itemView.FindViewById</a:t>
            </a:r>
            <a:r>
              <a:rPr lang="de-DE" sz="1400" dirty="0"/>
              <a:t>&lt;</a:t>
            </a:r>
            <a:r>
              <a:rPr lang="de-DE" sz="1400" dirty="0" err="1"/>
              <a:t>TextView</a:t>
            </a:r>
            <a:r>
              <a:rPr lang="de-DE" sz="1400" dirty="0"/>
              <a:t>&gt;(</a:t>
            </a:r>
            <a:r>
              <a:rPr lang="de-DE" sz="1400" dirty="0" err="1"/>
              <a:t>Resource.Id.poll_votes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}</a:t>
            </a:r>
          </a:p>
          <a:p>
            <a:pPr marL="0" indent="0">
              <a:buNone/>
            </a:pPr>
            <a:r>
              <a:rPr lang="de-DE" sz="1400" dirty="0"/>
              <a:t>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1062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Layout Manger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571751"/>
            <a:ext cx="8229600" cy="20228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var</a:t>
            </a:r>
            <a:r>
              <a:rPr lang="en-US" sz="1800" dirty="0"/>
              <a:t> </a:t>
            </a:r>
            <a:r>
              <a:rPr lang="en-US" sz="1800" dirty="0" err="1"/>
              <a:t>recyclerView</a:t>
            </a:r>
            <a:r>
              <a:rPr lang="en-US" sz="1800" dirty="0"/>
              <a:t> = </a:t>
            </a:r>
            <a:r>
              <a:rPr lang="en-US" sz="1800" dirty="0" err="1"/>
              <a:t>FindViewById</a:t>
            </a:r>
            <a:r>
              <a:rPr lang="en-US" sz="1800" dirty="0"/>
              <a:t>&lt;</a:t>
            </a:r>
            <a:r>
              <a:rPr lang="en-US" sz="1800" dirty="0" err="1"/>
              <a:t>RecyclerView</a:t>
            </a:r>
            <a:r>
              <a:rPr lang="en-US" sz="1800" dirty="0"/>
              <a:t>&gt;(</a:t>
            </a:r>
            <a:r>
              <a:rPr lang="en-US" sz="1800" dirty="0" err="1"/>
              <a:t>Resource.Id.poll_list</a:t>
            </a:r>
            <a:r>
              <a:rPr lang="en-US" sz="1800" dirty="0"/>
              <a:t>);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err="1"/>
              <a:t>var</a:t>
            </a:r>
            <a:r>
              <a:rPr lang="en-US" sz="1800" dirty="0"/>
              <a:t> </a:t>
            </a:r>
            <a:r>
              <a:rPr lang="en-US" sz="1800" dirty="0" err="1"/>
              <a:t>layoutManager</a:t>
            </a:r>
            <a:r>
              <a:rPr lang="en-US" sz="1800" dirty="0"/>
              <a:t> = new </a:t>
            </a:r>
            <a:r>
              <a:rPr lang="en-US" sz="1800" dirty="0" err="1"/>
              <a:t>LinearLayoutManager</a:t>
            </a:r>
            <a:r>
              <a:rPr lang="en-US" sz="1800" dirty="0"/>
              <a:t>(this);</a:t>
            </a:r>
          </a:p>
          <a:p>
            <a:pPr marL="0" indent="0">
              <a:buNone/>
            </a:pPr>
            <a:r>
              <a:rPr lang="en-US" sz="1800" dirty="0" err="1"/>
              <a:t>layoutManager.Orientation</a:t>
            </a:r>
            <a:r>
              <a:rPr lang="en-US" sz="1800" dirty="0"/>
              <a:t> = </a:t>
            </a:r>
            <a:r>
              <a:rPr lang="en-US" sz="1800" dirty="0" err="1"/>
              <a:t>LinearLayoutManager.Vertical</a:t>
            </a:r>
            <a:r>
              <a:rPr lang="en-US" sz="1800" dirty="0"/>
              <a:t>; </a:t>
            </a:r>
          </a:p>
          <a:p>
            <a:pPr marL="0" indent="0">
              <a:buNone/>
            </a:pPr>
            <a:r>
              <a:rPr lang="en-US" sz="1800" dirty="0" err="1"/>
              <a:t>recyclerView.SetLayoutManager</a:t>
            </a:r>
            <a:r>
              <a:rPr lang="en-US" sz="1800" dirty="0"/>
              <a:t>(</a:t>
            </a:r>
            <a:r>
              <a:rPr lang="en-US" sz="1800" dirty="0" err="1"/>
              <a:t>layoutManager</a:t>
            </a:r>
            <a:r>
              <a:rPr lang="en-US" sz="1800" dirty="0"/>
              <a:t>);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115138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LinearLayoutManager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81332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GridLayoutManager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0" y="1115138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StaggeredGridLayoutManager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0" y="1781332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Custom: extend </a:t>
            </a:r>
            <a:r>
              <a:rPr lang="en-US" dirty="0" err="1"/>
              <a:t>RecyclerView.LayoutManager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20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Adapter - Partial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/>
              <a:t>public class </a:t>
            </a:r>
            <a:r>
              <a:rPr lang="en-US" sz="1400" dirty="0" err="1"/>
              <a:t>PollAdapter</a:t>
            </a:r>
            <a:r>
              <a:rPr lang="en-US" sz="1400" dirty="0"/>
              <a:t> : </a:t>
            </a:r>
            <a:r>
              <a:rPr lang="en-US" sz="1400" dirty="0" err="1"/>
              <a:t>RecyclerView.Adapter</a:t>
            </a:r>
            <a:endParaRPr lang="en-US" sz="1400" dirty="0"/>
          </a:p>
          <a:p>
            <a:pPr marL="0" indent="0">
              <a:buNone/>
            </a:pPr>
            <a:r>
              <a:rPr lang="de-DE" sz="1400" dirty="0"/>
              <a:t>    {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override</a:t>
            </a:r>
            <a:r>
              <a:rPr lang="de-DE" sz="1400" dirty="0"/>
              <a:t> </a:t>
            </a:r>
            <a:r>
              <a:rPr lang="de-DE" sz="1400" dirty="0" err="1"/>
              <a:t>RecyclerView.ViewHolder</a:t>
            </a:r>
            <a:r>
              <a:rPr lang="de-DE" sz="1400" dirty="0"/>
              <a:t> </a:t>
            </a:r>
            <a:r>
              <a:rPr lang="de-DE" sz="1400" dirty="0" err="1"/>
              <a:t>OnCreateViewHolder</a:t>
            </a:r>
            <a:r>
              <a:rPr lang="de-DE" sz="1400" dirty="0"/>
              <a:t>(</a:t>
            </a:r>
            <a:r>
              <a:rPr lang="de-DE" sz="1400" dirty="0" err="1"/>
              <a:t>ViewGroup</a:t>
            </a:r>
            <a:r>
              <a:rPr lang="de-DE" sz="1400" dirty="0"/>
              <a:t> </a:t>
            </a:r>
            <a:r>
              <a:rPr lang="de-DE" sz="1400" dirty="0" err="1"/>
              <a:t>parent</a:t>
            </a:r>
            <a:r>
              <a:rPr lang="de-DE" sz="1400" dirty="0"/>
              <a:t>, </a:t>
            </a:r>
            <a:r>
              <a:rPr lang="de-DE" sz="1400" dirty="0" err="1"/>
              <a:t>int</a:t>
            </a:r>
            <a:r>
              <a:rPr lang="de-DE" sz="1400" dirty="0"/>
              <a:t> </a:t>
            </a:r>
            <a:r>
              <a:rPr lang="de-DE" sz="1400" dirty="0" err="1"/>
              <a:t>viewType</a:t>
            </a:r>
            <a:r>
              <a:rPr lang="de-DE" sz="1400" dirty="0"/>
              <a:t>)</a:t>
            </a:r>
          </a:p>
          <a:p>
            <a:pPr marL="0" indent="0">
              <a:buNone/>
            </a:pPr>
            <a:r>
              <a:rPr lang="de-DE" sz="1400" dirty="0"/>
              <a:t>        {</a:t>
            </a:r>
          </a:p>
          <a:p>
            <a:pPr marL="0" indent="0">
              <a:buNone/>
            </a:pPr>
            <a:r>
              <a:rPr lang="de-DE" sz="1400" dirty="0"/>
              <a:t>            // </a:t>
            </a:r>
            <a:r>
              <a:rPr lang="de-DE" sz="1400" dirty="0" err="1"/>
              <a:t>Inflate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CardView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photo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    View </a:t>
            </a:r>
            <a:r>
              <a:rPr lang="de-DE" sz="1400" dirty="0" err="1"/>
              <a:t>itemView</a:t>
            </a:r>
            <a:r>
              <a:rPr lang="de-DE" sz="1400" dirty="0"/>
              <a:t> = </a:t>
            </a:r>
            <a:r>
              <a:rPr lang="de-DE" sz="1400" dirty="0" err="1"/>
              <a:t>LayoutInflater.From</a:t>
            </a:r>
            <a:r>
              <a:rPr lang="de-DE" sz="1400" dirty="0"/>
              <a:t>(</a:t>
            </a:r>
            <a:r>
              <a:rPr lang="de-DE" sz="1400" dirty="0" err="1"/>
              <a:t>parent.Context</a:t>
            </a:r>
            <a:r>
              <a:rPr lang="de-DE" sz="1400" dirty="0"/>
              <a:t>).</a:t>
            </a:r>
            <a:r>
              <a:rPr lang="de-DE" sz="1400" dirty="0" err="1"/>
              <a:t>Inflate</a:t>
            </a:r>
            <a:r>
              <a:rPr lang="de-DE" sz="1400" dirty="0"/>
              <a:t>(</a:t>
            </a:r>
            <a:r>
              <a:rPr lang="de-DE" sz="1400" dirty="0" err="1"/>
              <a:t>Resource.Layout.MainRow</a:t>
            </a:r>
            <a:r>
              <a:rPr lang="de-DE" sz="1400" dirty="0"/>
              <a:t>, </a:t>
            </a:r>
            <a:r>
              <a:rPr lang="de-DE" sz="1400" dirty="0" err="1"/>
              <a:t>parent</a:t>
            </a:r>
            <a:r>
              <a:rPr lang="de-DE" sz="1400" dirty="0"/>
              <a:t>, </a:t>
            </a:r>
            <a:r>
              <a:rPr lang="de-DE" sz="1400" dirty="0" err="1"/>
              <a:t>false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        // Create a </a:t>
            </a:r>
            <a:r>
              <a:rPr lang="de-DE" sz="1400" dirty="0" err="1"/>
              <a:t>ViewHolder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hold </a:t>
            </a:r>
            <a:r>
              <a:rPr lang="de-DE" sz="1400" dirty="0" err="1"/>
              <a:t>view</a:t>
            </a:r>
            <a:r>
              <a:rPr lang="de-DE" sz="1400" dirty="0"/>
              <a:t> </a:t>
            </a:r>
            <a:r>
              <a:rPr lang="de-DE" sz="1400" dirty="0" err="1"/>
              <a:t>references</a:t>
            </a:r>
            <a:r>
              <a:rPr lang="de-DE" sz="1400" dirty="0"/>
              <a:t> </a:t>
            </a:r>
            <a:r>
              <a:rPr lang="de-DE" sz="1400" dirty="0" err="1"/>
              <a:t>inside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CardView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    </a:t>
            </a:r>
            <a:r>
              <a:rPr lang="de-DE" sz="1400" dirty="0" err="1"/>
              <a:t>var</a:t>
            </a:r>
            <a:r>
              <a:rPr lang="de-DE" sz="1400" dirty="0"/>
              <a:t> </a:t>
            </a:r>
            <a:r>
              <a:rPr lang="de-DE" sz="1400" dirty="0" err="1"/>
              <a:t>vh</a:t>
            </a:r>
            <a:r>
              <a:rPr lang="de-DE" sz="1400" dirty="0"/>
              <a:t> =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PollItemViewHolder</a:t>
            </a:r>
            <a:r>
              <a:rPr lang="de-DE" sz="1400" dirty="0"/>
              <a:t>(</a:t>
            </a:r>
            <a:r>
              <a:rPr lang="de-DE" sz="1400" dirty="0" err="1"/>
              <a:t>itemView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ro-RO" sz="1400" dirty="0"/>
              <a:t>            </a:t>
            </a:r>
            <a:r>
              <a:rPr lang="ro-RO" sz="1400" dirty="0" err="1"/>
              <a:t>return</a:t>
            </a:r>
            <a:r>
              <a:rPr lang="ro-RO" sz="1400" dirty="0"/>
              <a:t> </a:t>
            </a:r>
            <a:r>
              <a:rPr lang="ro-RO" sz="1400" dirty="0" err="1"/>
              <a:t>vh</a:t>
            </a:r>
            <a:r>
              <a:rPr lang="ro-RO" sz="1400" dirty="0"/>
              <a:t>;</a:t>
            </a:r>
          </a:p>
          <a:p>
            <a:pPr marL="0" indent="0">
              <a:buNone/>
            </a:pPr>
            <a:r>
              <a:rPr lang="de-DE" sz="1400" dirty="0"/>
              <a:t>        }</a:t>
            </a:r>
          </a:p>
          <a:p>
            <a:pPr marL="0" indent="0">
              <a:buNone/>
            </a:pPr>
            <a:r>
              <a:rPr lang="de-DE" sz="1400" dirty="0"/>
              <a:t>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6496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recyclerView</a:t>
            </a:r>
            <a:r>
              <a:rPr lang="en-US" sz="1400" dirty="0"/>
              <a:t> = </a:t>
            </a:r>
            <a:r>
              <a:rPr lang="en-US" sz="1400" dirty="0" err="1"/>
              <a:t>FindViewById</a:t>
            </a:r>
            <a:r>
              <a:rPr lang="en-US" sz="1400" dirty="0"/>
              <a:t>&lt;</a:t>
            </a:r>
            <a:r>
              <a:rPr lang="en-US" sz="1400" dirty="0" err="1"/>
              <a:t>RecyclerView</a:t>
            </a:r>
            <a:r>
              <a:rPr lang="en-US" sz="1400" dirty="0"/>
              <a:t>&gt;(</a:t>
            </a:r>
            <a:r>
              <a:rPr lang="en-US" sz="1400" dirty="0" err="1"/>
              <a:t>Resource.Id.poll_list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layoutManager</a:t>
            </a:r>
            <a:r>
              <a:rPr lang="en-US" sz="1400" dirty="0"/>
              <a:t> = new </a:t>
            </a:r>
            <a:r>
              <a:rPr lang="en-US" sz="1400" dirty="0" err="1"/>
              <a:t>LinearLayoutManager</a:t>
            </a:r>
            <a:r>
              <a:rPr lang="en-US" sz="1400" dirty="0"/>
              <a:t>(this);</a:t>
            </a:r>
          </a:p>
          <a:p>
            <a:pPr marL="0" indent="0">
              <a:buNone/>
            </a:pPr>
            <a:r>
              <a:rPr lang="en-US" sz="1400" dirty="0" err="1"/>
              <a:t>layoutManager.Orientation</a:t>
            </a:r>
            <a:r>
              <a:rPr lang="en-US" sz="1400" dirty="0"/>
              <a:t> = </a:t>
            </a:r>
            <a:r>
              <a:rPr lang="en-US" sz="1400" dirty="0" err="1"/>
              <a:t>LinearLayoutManager.Vertical</a:t>
            </a:r>
            <a:r>
              <a:rPr lang="en-US" sz="1400" dirty="0"/>
              <a:t>; </a:t>
            </a:r>
          </a:p>
          <a:p>
            <a:pPr marL="0" indent="0">
              <a:buNone/>
            </a:pPr>
            <a:r>
              <a:rPr lang="en-US" sz="1400" dirty="0" err="1"/>
              <a:t>recyclerView.SetLayoutManager</a:t>
            </a:r>
            <a:r>
              <a:rPr lang="en-US" sz="1400" dirty="0"/>
              <a:t>(</a:t>
            </a:r>
            <a:r>
              <a:rPr lang="en-US" sz="1400" dirty="0" err="1"/>
              <a:t>layoutManager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pollService</a:t>
            </a:r>
            <a:r>
              <a:rPr lang="en-US" sz="1400" dirty="0"/>
              <a:t> = new </a:t>
            </a:r>
            <a:r>
              <a:rPr lang="en-US" sz="1400" dirty="0" err="1"/>
              <a:t>PollService</a:t>
            </a:r>
            <a:r>
              <a:rPr lang="en-US" sz="1400" dirty="0"/>
              <a:t>();</a:t>
            </a:r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pollItems</a:t>
            </a:r>
            <a:r>
              <a:rPr lang="en-US" sz="1400" dirty="0"/>
              <a:t> = </a:t>
            </a:r>
            <a:r>
              <a:rPr lang="en-US" sz="1400" dirty="0" err="1"/>
              <a:t>pollService.GetPolls</a:t>
            </a:r>
            <a:r>
              <a:rPr lang="en-US" sz="1400" dirty="0"/>
              <a:t>();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adapter = new </a:t>
            </a:r>
            <a:r>
              <a:rPr lang="en-US" sz="1400" dirty="0" err="1"/>
              <a:t>PollAdapter</a:t>
            </a:r>
            <a:r>
              <a:rPr lang="en-US" sz="1400" dirty="0"/>
              <a:t>(</a:t>
            </a:r>
            <a:r>
              <a:rPr lang="en-US" sz="1400" dirty="0" err="1"/>
              <a:t>pollItems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recyclerView.SetAdapter</a:t>
            </a:r>
            <a:r>
              <a:rPr lang="en-US" sz="1400" dirty="0"/>
              <a:t>(adapter);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879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ListView</a:t>
            </a:r>
            <a:r>
              <a:rPr lang="en-US" dirty="0"/>
              <a:t> or </a:t>
            </a:r>
            <a:r>
              <a:rPr lang="en-US" dirty="0" err="1"/>
              <a:t>RecyclerView</a:t>
            </a:r>
            <a:r>
              <a:rPr lang="en-US" dirty="0"/>
              <a:t>?</a:t>
            </a:r>
          </a:p>
        </p:txBody>
      </p:sp>
      <p:sp>
        <p:nvSpPr>
          <p:cNvPr id="4" name="Rectangle 3"/>
          <p:cNvSpPr/>
          <p:nvPr/>
        </p:nvSpPr>
        <p:spPr>
          <a:xfrm>
            <a:off x="247136" y="1276350"/>
            <a:ext cx="41910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ListView</a:t>
            </a:r>
            <a:r>
              <a:rPr lang="en-US" dirty="0"/>
              <a:t> Advantages</a:t>
            </a:r>
          </a:p>
        </p:txBody>
      </p:sp>
      <p:sp>
        <p:nvSpPr>
          <p:cNvPr id="5" name="Rectangle 4"/>
          <p:cNvSpPr/>
          <p:nvPr/>
        </p:nvSpPr>
        <p:spPr>
          <a:xfrm>
            <a:off x="475736" y="1942544"/>
            <a:ext cx="3962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Easy to handle taps at the row level</a:t>
            </a:r>
          </a:p>
        </p:txBody>
      </p:sp>
      <p:sp>
        <p:nvSpPr>
          <p:cNvPr id="6" name="Rectangle 5"/>
          <p:cNvSpPr/>
          <p:nvPr/>
        </p:nvSpPr>
        <p:spPr>
          <a:xfrm>
            <a:off x="475736" y="2608738"/>
            <a:ext cx="3962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Dividers</a:t>
            </a:r>
          </a:p>
        </p:txBody>
      </p:sp>
      <p:sp>
        <p:nvSpPr>
          <p:cNvPr id="7" name="Rectangle 6"/>
          <p:cNvSpPr/>
          <p:nvPr/>
        </p:nvSpPr>
        <p:spPr>
          <a:xfrm>
            <a:off x="475736" y="3272358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Canned simple adapters </a:t>
            </a:r>
          </a:p>
        </p:txBody>
      </p:sp>
      <p:sp>
        <p:nvSpPr>
          <p:cNvPr id="8" name="Rectangle 7"/>
          <p:cNvSpPr/>
          <p:nvPr/>
        </p:nvSpPr>
        <p:spPr>
          <a:xfrm>
            <a:off x="4648200" y="1276350"/>
            <a:ext cx="41910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RecyclerView</a:t>
            </a:r>
            <a:r>
              <a:rPr lang="en-US" dirty="0"/>
              <a:t> Advantages</a:t>
            </a:r>
          </a:p>
        </p:txBody>
      </p:sp>
      <p:sp>
        <p:nvSpPr>
          <p:cNvPr id="9" name="Rectangle 8"/>
          <p:cNvSpPr/>
          <p:nvPr/>
        </p:nvSpPr>
        <p:spPr>
          <a:xfrm>
            <a:off x="4876800" y="1942544"/>
            <a:ext cx="3962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Easy to handle taps at the view level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76800" y="2608738"/>
            <a:ext cx="3962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Formal layouts like horizontal scrolling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76800" y="3272358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Forces view holder pattern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76800" y="3938552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Decorators and animations</a:t>
            </a:r>
          </a:p>
        </p:txBody>
      </p:sp>
    </p:spTree>
    <p:extLst>
      <p:ext uri="{BB962C8B-B14F-4D97-AF65-F5344CB8AC3E}">
        <p14:creationId xmlns:p14="http://schemas.microsoft.com/office/powerpoint/2010/main" val="76045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1474335"/>
            <a:ext cx="4905090" cy="2730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View</a:t>
            </a:r>
          </a:p>
        </p:txBody>
      </p:sp>
      <p:sp>
        <p:nvSpPr>
          <p:cNvPr id="4" name="Rectangle 3"/>
          <p:cNvSpPr/>
          <p:nvPr/>
        </p:nvSpPr>
        <p:spPr>
          <a:xfrm>
            <a:off x="283838" y="769316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Present related information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283838" y="139668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android.support.v7.widget.CardView</a:t>
            </a:r>
          </a:p>
        </p:txBody>
      </p:sp>
      <p:sp>
        <p:nvSpPr>
          <p:cNvPr id="6" name="Rectangle 5"/>
          <p:cNvSpPr/>
          <p:nvPr/>
        </p:nvSpPr>
        <p:spPr>
          <a:xfrm>
            <a:off x="283838" y="2024052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Requries</a:t>
            </a:r>
            <a:r>
              <a:rPr lang="en-US" dirty="0"/>
              <a:t> API 21 and JDK 1.7</a:t>
            </a:r>
          </a:p>
        </p:txBody>
      </p:sp>
      <p:sp>
        <p:nvSpPr>
          <p:cNvPr id="7" name="Rectangle 6"/>
          <p:cNvSpPr/>
          <p:nvPr/>
        </p:nvSpPr>
        <p:spPr>
          <a:xfrm>
            <a:off x="283838" y="2651420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Differences prior to API 21 (App </a:t>
            </a:r>
            <a:r>
              <a:rPr lang="en-US" dirty="0" err="1"/>
              <a:t>Compat</a:t>
            </a:r>
            <a:r>
              <a:rPr lang="en-US" dirty="0"/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512438" y="3278789"/>
            <a:ext cx="5638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Calculated shadow adds padding -</a:t>
            </a:r>
            <a:r>
              <a:rPr lang="en-US" dirty="0" err="1"/>
              <a:t>cardUseCompatPadding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974" y="3906157"/>
            <a:ext cx="5620265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Intersecting child views not clipped in corners - </a:t>
            </a:r>
            <a:r>
              <a:rPr lang="en-US" dirty="0" err="1"/>
              <a:t>cardPreventCornerOverlap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79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CardView</a:t>
            </a:r>
            <a:r>
              <a:rPr lang="en-US" dirty="0"/>
              <a:t>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/>
              <a:t>&lt;android.support.v7.widget.CardView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android:layout_height</a:t>
            </a:r>
            <a:r>
              <a:rPr lang="en-US" sz="1400" dirty="0"/>
              <a:t>="0dp"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android:layout_width</a:t>
            </a:r>
            <a:r>
              <a:rPr lang="en-US" sz="1400" dirty="0"/>
              <a:t>="0dp"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app:layout_aspectRatio</a:t>
            </a:r>
            <a:r>
              <a:rPr lang="en-US" sz="1400" dirty="0"/>
              <a:t>="100%"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app:layout_widthPercent</a:t>
            </a:r>
            <a:r>
              <a:rPr lang="en-US" sz="1400" dirty="0"/>
              <a:t>="100%”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app:cardElevation</a:t>
            </a:r>
            <a:r>
              <a:rPr lang="en-US" sz="1400" dirty="0"/>
              <a:t>="2sp"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app:cardUseCompatPadding</a:t>
            </a:r>
            <a:r>
              <a:rPr lang="en-US" sz="1400" dirty="0"/>
              <a:t>="true" &gt;</a:t>
            </a:r>
          </a:p>
          <a:p>
            <a:pPr marL="0" indent="0">
              <a:buNone/>
            </a:pPr>
            <a:r>
              <a:rPr lang="de-DE" sz="1400" dirty="0"/>
              <a:t>    &lt;</a:t>
            </a:r>
            <a:r>
              <a:rPr lang="de-DE" sz="1400" dirty="0" err="1"/>
              <a:t>ImageView</a:t>
            </a: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android:layout_height</a:t>
            </a:r>
            <a:r>
              <a:rPr lang="de-DE" sz="1400" dirty="0"/>
              <a:t>="</a:t>
            </a:r>
            <a:r>
              <a:rPr lang="de-DE" sz="1400" dirty="0" err="1"/>
              <a:t>match_parent</a:t>
            </a:r>
            <a:r>
              <a:rPr lang="de-DE" sz="1400" dirty="0"/>
              <a:t>"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android:layout_width</a:t>
            </a:r>
            <a:r>
              <a:rPr lang="de-DE" sz="1400" dirty="0"/>
              <a:t>="</a:t>
            </a:r>
            <a:r>
              <a:rPr lang="de-DE" sz="1400" dirty="0" err="1"/>
              <a:t>match_parent</a:t>
            </a:r>
            <a:r>
              <a:rPr lang="de-DE" sz="1400" dirty="0"/>
              <a:t>"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android:id</a:t>
            </a:r>
            <a:r>
              <a:rPr lang="de-DE" sz="1400" dirty="0"/>
              <a:t>="@+</a:t>
            </a:r>
            <a:r>
              <a:rPr lang="de-DE" sz="1400" dirty="0" err="1"/>
              <a:t>id</a:t>
            </a:r>
            <a:r>
              <a:rPr lang="de-DE" sz="1400" dirty="0"/>
              <a:t>/</a:t>
            </a:r>
            <a:r>
              <a:rPr lang="de-DE" sz="1400" dirty="0" err="1"/>
              <a:t>poll_image</a:t>
            </a:r>
            <a:r>
              <a:rPr lang="de-DE" sz="1400" dirty="0"/>
              <a:t>"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android:scaleType</a:t>
            </a:r>
            <a:r>
              <a:rPr lang="de-DE" sz="1400" dirty="0"/>
              <a:t>="</a:t>
            </a:r>
            <a:r>
              <a:rPr lang="de-DE" sz="1400" dirty="0" err="1"/>
              <a:t>centerCrop</a:t>
            </a:r>
            <a:r>
              <a:rPr lang="de-DE" sz="1400" dirty="0"/>
              <a:t>" /&gt;</a:t>
            </a:r>
          </a:p>
          <a:p>
            <a:pPr marL="0" indent="0">
              <a:buNone/>
            </a:pPr>
            <a:r>
              <a:rPr lang="en-US" sz="1400" dirty="0"/>
              <a:t>&lt;/android.support.v7.widget.CardView&gt;</a:t>
            </a:r>
          </a:p>
        </p:txBody>
      </p:sp>
    </p:spTree>
    <p:extLst>
      <p:ext uri="{BB962C8B-B14F-4D97-AF65-F5344CB8AC3E}">
        <p14:creationId xmlns:p14="http://schemas.microsoft.com/office/powerpoint/2010/main" val="1977818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5979"/>
            <a:ext cx="8458200" cy="857250"/>
          </a:xfrm>
        </p:spPr>
        <p:txBody>
          <a:bodyPr/>
          <a:lstStyle/>
          <a:p>
            <a:r>
              <a:rPr lang="en-US" sz="3600" dirty="0"/>
              <a:t>Animations - Transitions Framework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Animates Change between one view hierarchy and another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617451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Key Concepts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2171672"/>
            <a:ext cx="5638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Scenes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2725892"/>
            <a:ext cx="5638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Transitions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" y="3280113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compatible with classes that extend </a:t>
            </a:r>
            <a:r>
              <a:rPr lang="en-US" dirty="0" err="1"/>
              <a:t>adaper</a:t>
            </a:r>
            <a:r>
              <a:rPr lang="en-US" dirty="0"/>
              <a:t> view</a:t>
            </a:r>
          </a:p>
        </p:txBody>
      </p:sp>
      <p:sp>
        <p:nvSpPr>
          <p:cNvPr id="9" name="Rectangle 8"/>
          <p:cNvSpPr/>
          <p:nvPr/>
        </p:nvSpPr>
        <p:spPr>
          <a:xfrm>
            <a:off x="247135" y="3834334"/>
            <a:ext cx="5848865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Problems animating views that contain text</a:t>
            </a:r>
          </a:p>
        </p:txBody>
      </p:sp>
    </p:spTree>
    <p:extLst>
      <p:ext uri="{BB962C8B-B14F-4D97-AF65-F5344CB8AC3E}">
        <p14:creationId xmlns:p14="http://schemas.microsoft.com/office/powerpoint/2010/main" val="41880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Tying Source and Target Controls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fontScale="47500" lnSpcReduction="20000"/>
          </a:bodyPr>
          <a:lstStyle/>
          <a:p>
            <a:r>
              <a:rPr lang="en-US" sz="3400" dirty="0"/>
              <a:t>Source:</a:t>
            </a:r>
          </a:p>
          <a:p>
            <a:pPr marL="0" indent="0">
              <a:buNone/>
            </a:pPr>
            <a:r>
              <a:rPr lang="en-US" sz="3400" dirty="0"/>
              <a:t>&lt;</a:t>
            </a:r>
            <a:r>
              <a:rPr lang="en-US" sz="3400" dirty="0" err="1"/>
              <a:t>android.support.design.widget.FloatingActionButton</a:t>
            </a:r>
            <a:endParaRPr lang="en-US" sz="3400" dirty="0"/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android:id</a:t>
            </a:r>
            <a:r>
              <a:rPr lang="de-DE" sz="3400" dirty="0"/>
              <a:t>="@+</a:t>
            </a:r>
            <a:r>
              <a:rPr lang="de-DE" sz="3400" dirty="0" err="1"/>
              <a:t>id</a:t>
            </a:r>
            <a:r>
              <a:rPr lang="de-DE" sz="3400" dirty="0"/>
              <a:t>/</a:t>
            </a:r>
            <a:r>
              <a:rPr lang="de-DE" sz="3400" dirty="0" err="1"/>
              <a:t>fab_add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android:layout_width</a:t>
            </a:r>
            <a:r>
              <a:rPr lang="de-DE" sz="3400" dirty="0"/>
              <a:t>="</a:t>
            </a:r>
            <a:r>
              <a:rPr lang="de-DE" sz="3400" dirty="0" err="1"/>
              <a:t>wrap_content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android:layout_height</a:t>
            </a:r>
            <a:r>
              <a:rPr lang="de-DE" sz="3400" dirty="0"/>
              <a:t>="</a:t>
            </a:r>
            <a:r>
              <a:rPr lang="de-DE" sz="3400" dirty="0" err="1"/>
              <a:t>wrap_content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android:transitionName</a:t>
            </a:r>
            <a:r>
              <a:rPr lang="de-DE" sz="3400" dirty="0"/>
              <a:t>="@</a:t>
            </a:r>
            <a:r>
              <a:rPr lang="de-DE" sz="3400" dirty="0" err="1"/>
              <a:t>string</a:t>
            </a:r>
            <a:r>
              <a:rPr lang="de-DE" sz="3400" dirty="0"/>
              <a:t>/</a:t>
            </a:r>
            <a:r>
              <a:rPr lang="de-DE" sz="3400" dirty="0" err="1"/>
              <a:t>Transition_Popup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android:src</a:t>
            </a:r>
            <a:r>
              <a:rPr lang="de-DE" sz="3400" dirty="0"/>
              <a:t>="@</a:t>
            </a:r>
            <a:r>
              <a:rPr lang="de-DE" sz="3400" dirty="0" err="1"/>
              <a:t>drawable</a:t>
            </a:r>
            <a:r>
              <a:rPr lang="de-DE" sz="3400" dirty="0"/>
              <a:t>/ic_add_white_24dp" /&gt;</a:t>
            </a:r>
          </a:p>
          <a:p>
            <a:r>
              <a:rPr lang="de-DE" sz="3600" dirty="0"/>
              <a:t>Target:</a:t>
            </a:r>
          </a:p>
          <a:p>
            <a:pPr marL="0" indent="0">
              <a:buNone/>
            </a:pPr>
            <a:r>
              <a:rPr lang="en-US" sz="3400" dirty="0"/>
              <a:t>&lt;</a:t>
            </a:r>
            <a:r>
              <a:rPr lang="en-US" sz="3400" dirty="0" err="1"/>
              <a:t>android.support.design.widget.CoordinatorLayout</a:t>
            </a:r>
            <a:r>
              <a:rPr lang="en-US" sz="3400" dirty="0"/>
              <a:t> 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android:layout_width</a:t>
            </a:r>
            <a:r>
              <a:rPr lang="en-US" sz="3400" dirty="0"/>
              <a:t>="</a:t>
            </a:r>
            <a:r>
              <a:rPr lang="en-US" sz="3400" dirty="0" err="1"/>
              <a:t>match_parent</a:t>
            </a:r>
            <a:r>
              <a:rPr lang="en-US" sz="3400" dirty="0"/>
              <a:t>"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android:layout_height</a:t>
            </a:r>
            <a:r>
              <a:rPr lang="en-US" sz="3400" dirty="0"/>
              <a:t>="</a:t>
            </a:r>
            <a:r>
              <a:rPr lang="en-US" sz="3400" dirty="0" err="1"/>
              <a:t>match_parent</a:t>
            </a:r>
            <a:r>
              <a:rPr lang="en-US" sz="3400" dirty="0"/>
              <a:t>"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android:transitionName</a:t>
            </a:r>
            <a:r>
              <a:rPr lang="en-US" sz="3400" dirty="0"/>
              <a:t>="@string/</a:t>
            </a:r>
            <a:r>
              <a:rPr lang="en-US" sz="3400" dirty="0" err="1"/>
              <a:t>Transition_Popup</a:t>
            </a:r>
            <a:r>
              <a:rPr lang="en-US" sz="3400" dirty="0"/>
              <a:t>"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android:background</a:t>
            </a:r>
            <a:r>
              <a:rPr lang="en-US" sz="3400" dirty="0"/>
              <a:t>="@color/</a:t>
            </a:r>
            <a:r>
              <a:rPr lang="en-US" sz="3400" dirty="0" err="1"/>
              <a:t>custom_accent</a:t>
            </a:r>
            <a:r>
              <a:rPr lang="en-US" sz="3400" dirty="0"/>
              <a:t>"&gt;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609600" y="2385443"/>
            <a:ext cx="4898504" cy="296415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9600" y="3795850"/>
            <a:ext cx="4898504" cy="288776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4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1" y="514350"/>
            <a:ext cx="2280134" cy="401955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1" y="514350"/>
            <a:ext cx="2266273" cy="401955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539" y="509717"/>
            <a:ext cx="2223663" cy="408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47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the Transition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private void </a:t>
            </a:r>
            <a:r>
              <a:rPr lang="en-US" sz="1600" dirty="0" err="1"/>
              <a:t>fab_click</a:t>
            </a:r>
            <a:r>
              <a:rPr lang="en-US" sz="1600" dirty="0"/>
              <a:t>(object sender, </a:t>
            </a:r>
            <a:r>
              <a:rPr lang="en-US" sz="1600" dirty="0" err="1"/>
              <a:t>EventArgs</a:t>
            </a:r>
            <a:r>
              <a:rPr lang="en-US" sz="1600" dirty="0"/>
              <a:t> e)</a:t>
            </a:r>
          </a:p>
          <a:p>
            <a:pPr marL="0" indent="0">
              <a:buNone/>
            </a:pPr>
            <a:r>
              <a:rPr lang="de-DE" sz="1600" dirty="0"/>
              <a:t> {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intent</a:t>
            </a:r>
            <a:r>
              <a:rPr lang="de-DE" sz="1600" dirty="0"/>
              <a:t> =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Intent</a:t>
            </a:r>
            <a:r>
              <a:rPr lang="de-DE" sz="1600" dirty="0"/>
              <a:t>(</a:t>
            </a:r>
            <a:r>
              <a:rPr lang="de-DE" sz="1600" dirty="0" err="1"/>
              <a:t>this</a:t>
            </a:r>
            <a:r>
              <a:rPr lang="de-DE" sz="1600" dirty="0"/>
              <a:t>, </a:t>
            </a:r>
            <a:r>
              <a:rPr lang="de-DE" sz="1600" dirty="0" err="1"/>
              <a:t>typeof</a:t>
            </a:r>
            <a:r>
              <a:rPr lang="de-DE" sz="1600" dirty="0"/>
              <a:t>(</a:t>
            </a:r>
            <a:r>
              <a:rPr lang="de-DE" sz="1600" dirty="0" err="1"/>
              <a:t>NewPollActivity</a:t>
            </a:r>
            <a:r>
              <a:rPr lang="de-DE" sz="1600" dirty="0"/>
              <a:t>));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transitionName</a:t>
            </a:r>
            <a:r>
              <a:rPr lang="de-DE" sz="1600" dirty="0"/>
              <a:t> = </a:t>
            </a:r>
            <a:r>
              <a:rPr lang="de-DE" sz="1600" dirty="0" err="1"/>
              <a:t>GetString</a:t>
            </a:r>
            <a:r>
              <a:rPr lang="de-DE" sz="1600" dirty="0"/>
              <a:t>(</a:t>
            </a:r>
            <a:r>
              <a:rPr lang="de-DE" sz="1600" dirty="0" err="1"/>
              <a:t>Resource.String.Transition_Popup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fab</a:t>
            </a:r>
            <a:r>
              <a:rPr lang="de-DE" sz="1600" dirty="0"/>
              <a:t> = </a:t>
            </a:r>
            <a:r>
              <a:rPr lang="de-DE" sz="1600" dirty="0" err="1"/>
              <a:t>FindViewById</a:t>
            </a:r>
            <a:r>
              <a:rPr lang="de-DE" sz="1600" dirty="0"/>
              <a:t>&lt;</a:t>
            </a:r>
            <a:r>
              <a:rPr lang="de-DE" sz="1600" dirty="0" err="1"/>
              <a:t>FloatingActionButton</a:t>
            </a:r>
            <a:r>
              <a:rPr lang="de-DE" sz="1600" dirty="0"/>
              <a:t>&gt;(</a:t>
            </a:r>
            <a:r>
              <a:rPr lang="de-DE" sz="1600" dirty="0" err="1"/>
              <a:t>Resource.Id.fab_add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options</a:t>
            </a:r>
            <a:r>
              <a:rPr lang="de-DE" sz="1600" dirty="0"/>
              <a:t> = </a:t>
            </a:r>
            <a:r>
              <a:rPr lang="de-DE" sz="1600" dirty="0" err="1"/>
              <a:t>ActivityOptionsCompat.MakeSceneTransitionAnimation</a:t>
            </a:r>
            <a:r>
              <a:rPr lang="de-DE" sz="1600" dirty="0"/>
              <a:t>(</a:t>
            </a:r>
            <a:r>
              <a:rPr lang="de-DE" sz="1600" dirty="0" err="1"/>
              <a:t>this</a:t>
            </a:r>
            <a:r>
              <a:rPr lang="de-DE" sz="1600" dirty="0"/>
              <a:t>, </a:t>
            </a:r>
            <a:r>
              <a:rPr lang="de-DE" sz="1600" dirty="0" err="1"/>
              <a:t>fab</a:t>
            </a:r>
            <a:r>
              <a:rPr lang="de-DE" sz="1600" dirty="0"/>
              <a:t>, </a:t>
            </a:r>
            <a:r>
              <a:rPr lang="de-DE" sz="1600" dirty="0" err="1"/>
              <a:t>transitionName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bundle</a:t>
            </a:r>
            <a:r>
              <a:rPr lang="de-DE" sz="1600" dirty="0"/>
              <a:t> = </a:t>
            </a:r>
            <a:r>
              <a:rPr lang="de-DE" sz="1600" dirty="0" err="1"/>
              <a:t>options.ToBundle</a:t>
            </a:r>
            <a:r>
              <a:rPr lang="de-DE" sz="1600" dirty="0"/>
              <a:t>();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ActivityCompat.StartActivity</a:t>
            </a:r>
            <a:r>
              <a:rPr lang="de-DE" sz="1600" dirty="0"/>
              <a:t>(</a:t>
            </a:r>
            <a:r>
              <a:rPr lang="de-DE" sz="1600" dirty="0" err="1"/>
              <a:t>this</a:t>
            </a:r>
            <a:r>
              <a:rPr lang="de-DE" sz="1600" dirty="0"/>
              <a:t>, </a:t>
            </a:r>
            <a:r>
              <a:rPr lang="de-DE" sz="1600" dirty="0" err="1"/>
              <a:t>intent</a:t>
            </a:r>
            <a:r>
              <a:rPr lang="de-DE" sz="1600" dirty="0"/>
              <a:t>, </a:t>
            </a:r>
            <a:r>
              <a:rPr lang="de-DE" sz="1600" dirty="0" err="1"/>
              <a:t>bundle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r>
              <a:rPr lang="de-DE" sz="1600" dirty="0"/>
              <a:t>}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05193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337" y="1013232"/>
            <a:ext cx="2667000" cy="20460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Available from Google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design.google.com</a:t>
            </a:r>
            <a:r>
              <a:rPr lang="en-US" dirty="0"/>
              <a:t>/icons/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Android, iOS and web sizes 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Black and white colors (light and dark)</a:t>
            </a:r>
          </a:p>
        </p:txBody>
      </p:sp>
    </p:spTree>
    <p:extLst>
      <p:ext uri="{BB962C8B-B14F-4D97-AF65-F5344CB8AC3E}">
        <p14:creationId xmlns:p14="http://schemas.microsoft.com/office/powerpoint/2010/main" val="102531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&lt;style name="</a:t>
            </a:r>
            <a:r>
              <a:rPr lang="en-US" sz="1600" dirty="0" err="1"/>
              <a:t>ToolbarTheme</a:t>
            </a:r>
            <a:r>
              <a:rPr lang="en-US" sz="1600" dirty="0"/>
              <a:t>" parent="</a:t>
            </a:r>
            <a:r>
              <a:rPr lang="en-US" sz="1600" dirty="0" err="1"/>
              <a:t>Theme.AppCompat.NoActionBar</a:t>
            </a:r>
            <a:r>
              <a:rPr lang="en-US" sz="1600" dirty="0"/>
              <a:t>"&gt;</a:t>
            </a:r>
          </a:p>
          <a:p>
            <a:pPr marL="0" indent="0">
              <a:buNone/>
            </a:pPr>
            <a:r>
              <a:rPr lang="en-US" sz="1600" dirty="0"/>
              <a:t>    &lt;item name="</a:t>
            </a:r>
            <a:r>
              <a:rPr lang="en-US" sz="1600" dirty="0" err="1"/>
              <a:t>android:textColorPrimary</a:t>
            </a:r>
            <a:r>
              <a:rPr lang="en-US" sz="1600" dirty="0"/>
              <a:t>"&gt;@</a:t>
            </a:r>
            <a:r>
              <a:rPr lang="en-US" sz="1600" dirty="0" err="1"/>
              <a:t>android:color</a:t>
            </a:r>
            <a:r>
              <a:rPr lang="en-US" sz="1600" dirty="0"/>
              <a:t>/white&lt;/item&gt;</a:t>
            </a:r>
          </a:p>
          <a:p>
            <a:pPr marL="0" indent="0">
              <a:buNone/>
            </a:pPr>
            <a:r>
              <a:rPr lang="en-US" sz="1600" dirty="0"/>
              <a:t>    &lt;item name="</a:t>
            </a:r>
            <a:r>
              <a:rPr lang="en-US" sz="1600" dirty="0" err="1"/>
              <a:t>actionMenuTextColor</a:t>
            </a:r>
            <a:r>
              <a:rPr lang="en-US" sz="1600" dirty="0"/>
              <a:t>"&gt;@</a:t>
            </a:r>
            <a:r>
              <a:rPr lang="en-US" sz="1600" dirty="0" err="1"/>
              <a:t>android:color</a:t>
            </a:r>
            <a:r>
              <a:rPr lang="en-US" sz="1600" dirty="0"/>
              <a:t>/white&lt;/item&gt;</a:t>
            </a:r>
          </a:p>
          <a:p>
            <a:pPr marL="0" indent="0">
              <a:buNone/>
            </a:pPr>
            <a:r>
              <a:rPr lang="en-US" sz="1600" dirty="0"/>
              <a:t>    &lt;item name="</a:t>
            </a:r>
            <a:r>
              <a:rPr lang="en-US" sz="1600" dirty="0" err="1"/>
              <a:t>android:textColorSecondary</a:t>
            </a:r>
            <a:r>
              <a:rPr lang="en-US" sz="1600" dirty="0"/>
              <a:t>"&gt;@</a:t>
            </a:r>
            <a:r>
              <a:rPr lang="en-US" sz="1600" dirty="0" err="1"/>
              <a:t>android:color</a:t>
            </a:r>
            <a:r>
              <a:rPr lang="en-US" sz="1600" dirty="0"/>
              <a:t>/white&lt;/item&gt;</a:t>
            </a:r>
          </a:p>
          <a:p>
            <a:pPr marL="0" indent="0">
              <a:buNone/>
            </a:pPr>
            <a:r>
              <a:rPr lang="en-US" sz="1600" dirty="0"/>
              <a:t>&lt;/style&gt;</a:t>
            </a:r>
          </a:p>
        </p:txBody>
      </p:sp>
    </p:spTree>
    <p:extLst>
      <p:ext uri="{BB962C8B-B14F-4D97-AF65-F5344CB8AC3E}">
        <p14:creationId xmlns:p14="http://schemas.microsoft.com/office/powerpoint/2010/main" val="1043261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&lt;android.support.v7.widget.Toolbar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android:id</a:t>
            </a:r>
            <a:r>
              <a:rPr lang="en-US" sz="1600" dirty="0"/>
              <a:t>="@+id/toolbar"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android:layout_width</a:t>
            </a:r>
            <a:r>
              <a:rPr lang="en-US" sz="1600" dirty="0"/>
              <a:t>="</a:t>
            </a:r>
            <a:r>
              <a:rPr lang="en-US" sz="1600" dirty="0" err="1"/>
              <a:t>match_parent</a:t>
            </a:r>
            <a:r>
              <a:rPr lang="en-US" sz="1600" dirty="0"/>
              <a:t>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android:layout_height</a:t>
            </a:r>
            <a:r>
              <a:rPr lang="en-US" sz="1600" dirty="0"/>
              <a:t>="</a:t>
            </a:r>
            <a:r>
              <a:rPr lang="en-US" sz="1600" dirty="0" err="1"/>
              <a:t>wrap_content</a:t>
            </a:r>
            <a:r>
              <a:rPr lang="en-US" sz="1600" dirty="0"/>
              <a:t>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android:background</a:t>
            </a:r>
            <a:r>
              <a:rPr lang="en-US" sz="1600" dirty="0"/>
              <a:t>="@color/</a:t>
            </a:r>
            <a:r>
              <a:rPr lang="en-US" sz="1600" dirty="0" err="1"/>
              <a:t>custom_primary</a:t>
            </a:r>
            <a:r>
              <a:rPr lang="en-US" sz="1600" dirty="0"/>
              <a:t>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app:navigationIcon</a:t>
            </a:r>
            <a:r>
              <a:rPr lang="en-US" sz="1600" dirty="0"/>
              <a:t>="@</a:t>
            </a:r>
            <a:r>
              <a:rPr lang="en-US" sz="1600" dirty="0" err="1"/>
              <a:t>drawable</a:t>
            </a:r>
            <a:r>
              <a:rPr lang="en-US" sz="1600" dirty="0"/>
              <a:t>/ic_menu_white_24dp"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android:theme</a:t>
            </a:r>
            <a:r>
              <a:rPr lang="en-US" sz="1600" dirty="0"/>
              <a:t>="@style/</a:t>
            </a:r>
            <a:r>
              <a:rPr lang="en-US" sz="1600" dirty="0" err="1"/>
              <a:t>ToolbarTheme</a:t>
            </a:r>
            <a:r>
              <a:rPr lang="en-US" sz="1600" dirty="0"/>
              <a:t>" /&gt;</a:t>
            </a:r>
          </a:p>
        </p:txBody>
      </p:sp>
    </p:spTree>
    <p:extLst>
      <p:ext uri="{BB962C8B-B14F-4D97-AF65-F5344CB8AC3E}">
        <p14:creationId xmlns:p14="http://schemas.microsoft.com/office/powerpoint/2010/main" val="2039956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Extra Menu Items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/>
              <a:t>&lt;menu </a:t>
            </a:r>
            <a:r>
              <a:rPr lang="en-US" sz="1400" dirty="0" err="1"/>
              <a:t>xmlns:android</a:t>
            </a:r>
            <a:r>
              <a:rPr lang="en-US" sz="1400" dirty="0"/>
              <a:t>="http://</a:t>
            </a:r>
            <a:r>
              <a:rPr lang="en-US" sz="1400" dirty="0" err="1"/>
              <a:t>schemas.android.com</a:t>
            </a:r>
            <a:r>
              <a:rPr lang="en-US" sz="1400" dirty="0"/>
              <a:t>/</a:t>
            </a:r>
            <a:r>
              <a:rPr lang="en-US" sz="1400" dirty="0" err="1"/>
              <a:t>apk</a:t>
            </a:r>
            <a:r>
              <a:rPr lang="en-US" sz="1400" dirty="0"/>
              <a:t>/res/android"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xmlns:app</a:t>
            </a:r>
            <a:r>
              <a:rPr lang="en-US" sz="1400" dirty="0"/>
              <a:t>="http://</a:t>
            </a:r>
            <a:r>
              <a:rPr lang="en-US" sz="1400" dirty="0" err="1"/>
              <a:t>schemas.android.com</a:t>
            </a:r>
            <a:r>
              <a:rPr lang="en-US" sz="1400" dirty="0"/>
              <a:t>/</a:t>
            </a:r>
            <a:r>
              <a:rPr lang="en-US" sz="1400" dirty="0" err="1"/>
              <a:t>apk</a:t>
            </a:r>
            <a:r>
              <a:rPr lang="en-US" sz="1400" dirty="0"/>
              <a:t>/res-auto"&gt;</a:t>
            </a:r>
          </a:p>
          <a:p>
            <a:pPr marL="0" indent="0">
              <a:buNone/>
            </a:pPr>
            <a:r>
              <a:rPr lang="en-US" sz="1400" dirty="0"/>
              <a:t>    &lt;item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android:id</a:t>
            </a:r>
            <a:r>
              <a:rPr lang="en-US" sz="1400" dirty="0"/>
              <a:t>="@+id/</a:t>
            </a:r>
            <a:r>
              <a:rPr lang="en-US" sz="1400" dirty="0" err="1"/>
              <a:t>action_search</a:t>
            </a:r>
            <a:r>
              <a:rPr lang="en-US" sz="1400" dirty="0"/>
              <a:t>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android:title</a:t>
            </a:r>
            <a:r>
              <a:rPr lang="en-US" sz="1400" dirty="0"/>
              <a:t>="Search"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android:icon</a:t>
            </a:r>
            <a:r>
              <a:rPr lang="en-US" sz="1400" dirty="0"/>
              <a:t>="@</a:t>
            </a:r>
            <a:r>
              <a:rPr lang="en-US" sz="1400" dirty="0" err="1"/>
              <a:t>drawable</a:t>
            </a:r>
            <a:r>
              <a:rPr lang="en-US" sz="1400" dirty="0"/>
              <a:t>/ic_search_white_24dp"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android:orderInCategory</a:t>
            </a:r>
            <a:r>
              <a:rPr lang="en-US" sz="1400" dirty="0"/>
              <a:t>="100"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app:showAsAction</a:t>
            </a:r>
            <a:r>
              <a:rPr lang="en-US" sz="1400" dirty="0"/>
              <a:t>="</a:t>
            </a:r>
            <a:r>
              <a:rPr lang="en-US" sz="1400" dirty="0" err="1"/>
              <a:t>ifRoom</a:t>
            </a:r>
            <a:r>
              <a:rPr lang="en-US" sz="1400" dirty="0"/>
              <a:t>" /&gt;</a:t>
            </a:r>
          </a:p>
          <a:p>
            <a:pPr marL="0" indent="0">
              <a:buNone/>
            </a:pPr>
            <a:r>
              <a:rPr lang="en-US" sz="1400" dirty="0"/>
              <a:t>    &lt;item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android:id</a:t>
            </a:r>
            <a:r>
              <a:rPr lang="en-US" sz="1400" dirty="0"/>
              <a:t>="@+id/</a:t>
            </a:r>
            <a:r>
              <a:rPr lang="en-US" sz="1400" dirty="0" err="1"/>
              <a:t>action_settings</a:t>
            </a:r>
            <a:r>
              <a:rPr lang="en-US" sz="1400" dirty="0"/>
              <a:t>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android:title</a:t>
            </a:r>
            <a:r>
              <a:rPr lang="en-US" sz="1400" dirty="0"/>
              <a:t>="Some Menu Item"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android:orderInCategory</a:t>
            </a:r>
            <a:r>
              <a:rPr lang="en-US" sz="1400" dirty="0"/>
              <a:t>="300"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app:showAsAction</a:t>
            </a:r>
            <a:r>
              <a:rPr lang="en-US" sz="1400" dirty="0"/>
              <a:t>="never" /&gt;</a:t>
            </a:r>
          </a:p>
          <a:p>
            <a:pPr marL="0" indent="0">
              <a:buNone/>
            </a:pPr>
            <a:r>
              <a:rPr lang="en-US" sz="1400" dirty="0"/>
              <a:t>&lt;/menu&gt;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73597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In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b="1" dirty="0"/>
              <a:t>In </a:t>
            </a:r>
            <a:r>
              <a:rPr lang="en-US" sz="1400" b="1" dirty="0" err="1"/>
              <a:t>OnCreate</a:t>
            </a:r>
            <a:r>
              <a:rPr lang="en-US" sz="1400" b="1" dirty="0"/>
              <a:t> Method</a:t>
            </a:r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appBar</a:t>
            </a:r>
            <a:r>
              <a:rPr lang="en-US" sz="1400" dirty="0"/>
              <a:t> = </a:t>
            </a:r>
            <a:r>
              <a:rPr lang="en-US" sz="1400" dirty="0" err="1"/>
              <a:t>FindViewById</a:t>
            </a:r>
            <a:r>
              <a:rPr lang="en-US" sz="1400" dirty="0"/>
              <a:t>&lt;Toolbar&gt;(</a:t>
            </a:r>
            <a:r>
              <a:rPr lang="en-US" sz="1400" dirty="0" err="1"/>
              <a:t>Resource.Id.toolbar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appBar.InflateMenu</a:t>
            </a:r>
            <a:r>
              <a:rPr lang="en-US" sz="1400" dirty="0"/>
              <a:t>(</a:t>
            </a:r>
            <a:r>
              <a:rPr lang="en-US" sz="1400" dirty="0" err="1"/>
              <a:t>Resource.Menu.Main_Menu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SetSupportActionBar</a:t>
            </a:r>
            <a:r>
              <a:rPr lang="en-US" sz="1400" dirty="0"/>
              <a:t>(</a:t>
            </a:r>
            <a:r>
              <a:rPr lang="en-US" sz="1400" dirty="0" err="1"/>
              <a:t>appBar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appBar.NavigationClick</a:t>
            </a:r>
            <a:r>
              <a:rPr lang="en-US" sz="1400" dirty="0"/>
              <a:t> += </a:t>
            </a:r>
            <a:r>
              <a:rPr lang="en-US" sz="1400" dirty="0" err="1"/>
              <a:t>Navigation_Click</a:t>
            </a:r>
            <a:r>
              <a:rPr lang="en-US" sz="1400" dirty="0"/>
              <a:t>;</a:t>
            </a:r>
          </a:p>
          <a:p>
            <a:pPr marL="0" indent="0">
              <a:buNone/>
            </a:pPr>
            <a:endParaRPr lang="en-US" sz="1400" dirty="0">
              <a:solidFill>
                <a:srgbClr val="8A144F"/>
              </a:solidFill>
            </a:endParaRPr>
          </a:p>
          <a:p>
            <a:r>
              <a:rPr lang="en-US" sz="1400" b="1" dirty="0"/>
              <a:t>Handle Inflating extra menu items</a:t>
            </a:r>
          </a:p>
          <a:p>
            <a:pPr marL="0" indent="0">
              <a:buNone/>
            </a:pPr>
            <a:r>
              <a:rPr lang="en-US" sz="1400" dirty="0"/>
              <a:t> public override bool </a:t>
            </a:r>
            <a:r>
              <a:rPr lang="en-US" sz="1400" dirty="0" err="1"/>
              <a:t>OnCreateOptionsMenu</a:t>
            </a:r>
            <a:r>
              <a:rPr lang="en-US" sz="1400" dirty="0"/>
              <a:t>(</a:t>
            </a:r>
            <a:r>
              <a:rPr lang="en-US" sz="1400" dirty="0" err="1"/>
              <a:t>IMenu</a:t>
            </a:r>
            <a:r>
              <a:rPr lang="en-US" sz="1400" dirty="0"/>
              <a:t> menu)</a:t>
            </a:r>
          </a:p>
          <a:p>
            <a:pPr marL="0" indent="0">
              <a:buNone/>
            </a:pPr>
            <a:r>
              <a:rPr lang="de-DE" sz="1400" dirty="0"/>
              <a:t>{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var</a:t>
            </a:r>
            <a:r>
              <a:rPr lang="de-DE" sz="1400" dirty="0"/>
              <a:t> </a:t>
            </a:r>
            <a:r>
              <a:rPr lang="de-DE" sz="1400" dirty="0" err="1"/>
              <a:t>inflater</a:t>
            </a:r>
            <a:r>
              <a:rPr lang="de-DE" sz="1400" dirty="0"/>
              <a:t> = </a:t>
            </a:r>
            <a:r>
              <a:rPr lang="de-DE" sz="1400" dirty="0" err="1"/>
              <a:t>MenuInflater</a:t>
            </a:r>
            <a:r>
              <a:rPr lang="de-DE" sz="1400" dirty="0"/>
              <a:t>;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inflater.Inflate</a:t>
            </a:r>
            <a:r>
              <a:rPr lang="de-DE" sz="1400" dirty="0"/>
              <a:t>(</a:t>
            </a:r>
            <a:r>
              <a:rPr lang="de-DE" sz="1400" dirty="0" err="1"/>
              <a:t>Resource.Menu.Main_Menu</a:t>
            </a:r>
            <a:r>
              <a:rPr lang="de-DE" sz="1400" dirty="0"/>
              <a:t>, </a:t>
            </a:r>
            <a:r>
              <a:rPr lang="de-DE" sz="1400" dirty="0" err="1"/>
              <a:t>menu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return</a:t>
            </a:r>
            <a:r>
              <a:rPr lang="de-DE" sz="1400" dirty="0"/>
              <a:t> </a:t>
            </a:r>
            <a:r>
              <a:rPr lang="de-DE" sz="1400" dirty="0" err="1"/>
              <a:t>base.OnCreateOptionsMenu</a:t>
            </a:r>
            <a:r>
              <a:rPr lang="de-DE" sz="1400" dirty="0"/>
              <a:t>(</a:t>
            </a:r>
            <a:r>
              <a:rPr lang="de-DE" sz="1400" dirty="0" err="1"/>
              <a:t>menu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}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70469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Bottom Navigation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Added to Material Design Guidelines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 Added in version 25.0.0 of Compatibility Libraries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Should only have 3 - 5 items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Focus item should be primary color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372543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 button doesn’t navigate between bar views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100" y="1093318"/>
            <a:ext cx="2933700" cy="45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2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4" name="Rectangle 3"/>
          <p:cNvSpPr/>
          <p:nvPr/>
        </p:nvSpPr>
        <p:spPr>
          <a:xfrm>
            <a:off x="1600200" y="1047750"/>
            <a:ext cx="5867400" cy="713558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Sample Code: https://</a:t>
            </a:r>
            <a:r>
              <a:rPr lang="en-US" dirty="0" err="1"/>
              <a:t>github.com</a:t>
            </a:r>
            <a:r>
              <a:rPr lang="en-US" dirty="0"/>
              <a:t>/Bowman74/</a:t>
            </a:r>
            <a:r>
              <a:rPr lang="en-US" dirty="0" err="1"/>
              <a:t>VSLiveMaterialDesign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600200" y="1896196"/>
            <a:ext cx="5867400" cy="918526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Material Design Standards: http://</a:t>
            </a:r>
            <a:r>
              <a:rPr lang="en-US" dirty="0" err="1"/>
              <a:t>www.google.com</a:t>
            </a:r>
            <a:r>
              <a:rPr lang="en-US" dirty="0"/>
              <a:t>/design/spec/material-design/</a:t>
            </a:r>
            <a:r>
              <a:rPr lang="en-US" dirty="0" err="1"/>
              <a:t>introduction.html</a:t>
            </a:r>
            <a:r>
              <a:rPr lang="en-US" dirty="0"/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1600200" y="3866796"/>
            <a:ext cx="5867400" cy="773974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Developer Information: https://</a:t>
            </a:r>
            <a:r>
              <a:rPr lang="en-US" dirty="0" err="1"/>
              <a:t>developer.android.com</a:t>
            </a:r>
            <a:r>
              <a:rPr lang="en-US" dirty="0"/>
              <a:t>/design/material/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600200" y="2951264"/>
            <a:ext cx="5867400" cy="77899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Icons: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design.google.com</a:t>
            </a:r>
            <a:r>
              <a:rPr lang="en-US" dirty="0"/>
              <a:t>/icons/</a:t>
            </a:r>
          </a:p>
        </p:txBody>
      </p:sp>
    </p:spTree>
    <p:extLst>
      <p:ext uri="{BB962C8B-B14F-4D97-AF65-F5344CB8AC3E}">
        <p14:creationId xmlns:p14="http://schemas.microsoft.com/office/powerpoint/2010/main" val="122977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2067694"/>
            <a:ext cx="8229600" cy="857250"/>
          </a:xfrm>
        </p:spPr>
        <p:txBody>
          <a:bodyPr/>
          <a:lstStyle/>
          <a:p>
            <a:r>
              <a:rPr lang="en-US" dirty="0"/>
              <a:t>Thanks!!!</a:t>
            </a:r>
          </a:p>
        </p:txBody>
      </p:sp>
    </p:spTree>
    <p:extLst>
      <p:ext uri="{BB962C8B-B14F-4D97-AF65-F5344CB8AC3E}">
        <p14:creationId xmlns:p14="http://schemas.microsoft.com/office/powerpoint/2010/main" val="137740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1" y="361951"/>
            <a:ext cx="2345379" cy="411107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023" y="361950"/>
            <a:ext cx="2285979" cy="4042918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361950"/>
            <a:ext cx="2373690" cy="420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2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Material Design?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1" y="1063231"/>
            <a:ext cx="4708769" cy="26234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First Unified Design for Android</a:t>
            </a:r>
          </a:p>
        </p:txBody>
      </p:sp>
      <p:sp>
        <p:nvSpPr>
          <p:cNvPr id="7" name="Rectangle 6"/>
          <p:cNvSpPr/>
          <p:nvPr/>
        </p:nvSpPr>
        <p:spPr>
          <a:xfrm>
            <a:off x="224118" y="1728202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Introduced with Android L</a:t>
            </a:r>
          </a:p>
        </p:txBody>
      </p:sp>
      <p:sp>
        <p:nvSpPr>
          <p:cNvPr id="8" name="Rectangle 7"/>
          <p:cNvSpPr/>
          <p:nvPr/>
        </p:nvSpPr>
        <p:spPr>
          <a:xfrm>
            <a:off x="224118" y="2393174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Guidelines Quite Specific</a:t>
            </a:r>
          </a:p>
        </p:txBody>
      </p:sp>
      <p:sp>
        <p:nvSpPr>
          <p:cNvPr id="9" name="Rectangle 8"/>
          <p:cNvSpPr/>
          <p:nvPr/>
        </p:nvSpPr>
        <p:spPr>
          <a:xfrm>
            <a:off x="224118" y="3058145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Special Tooling Libraries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4118" y="3723117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Libraries Backward Compatible (v7)</a:t>
            </a:r>
          </a:p>
        </p:txBody>
      </p:sp>
    </p:spTree>
    <p:extLst>
      <p:ext uri="{BB962C8B-B14F-4D97-AF65-F5344CB8AC3E}">
        <p14:creationId xmlns:p14="http://schemas.microsoft.com/office/powerpoint/2010/main" val="54772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Design Concepts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“</a:t>
            </a:r>
            <a:r>
              <a:rPr lang="is-IS" dirty="0" smtClean="0"/>
              <a:t>… </a:t>
            </a:r>
            <a:r>
              <a:rPr lang="en-US" dirty="0" smtClean="0"/>
              <a:t>guided </a:t>
            </a:r>
            <a:r>
              <a:rPr lang="en-US" dirty="0"/>
              <a:t>by print-based design elements – such as typography, grids, space, scale, color, and </a:t>
            </a:r>
            <a:r>
              <a:rPr lang="en-US" dirty="0" smtClean="0"/>
              <a:t>imagery”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897387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Material Metaphor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53000" y="3415307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Bold, Graphic, Intentional</a:t>
            </a:r>
          </a:p>
        </p:txBody>
      </p:sp>
      <p:sp>
        <p:nvSpPr>
          <p:cNvPr id="8" name="Rectangle 7"/>
          <p:cNvSpPr/>
          <p:nvPr/>
        </p:nvSpPr>
        <p:spPr>
          <a:xfrm>
            <a:off x="455141" y="3933227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Motion Provides Meaning</a:t>
            </a:r>
          </a:p>
        </p:txBody>
      </p:sp>
    </p:spTree>
    <p:extLst>
      <p:ext uri="{BB962C8B-B14F-4D97-AF65-F5344CB8AC3E}">
        <p14:creationId xmlns:p14="http://schemas.microsoft.com/office/powerpoint/2010/main" val="1440490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Design</a:t>
            </a:r>
          </a:p>
        </p:txBody>
      </p:sp>
      <p:pic>
        <p:nvPicPr>
          <p:cNvPr id="5" name="Fob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5200" y="1057275"/>
            <a:ext cx="2095349" cy="371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64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Parsing the Design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074276"/>
            <a:ext cx="1920762" cy="339407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381" y="1062690"/>
            <a:ext cx="1905000" cy="33951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401" y="1062690"/>
            <a:ext cx="1921069" cy="339461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80488" y="1030939"/>
            <a:ext cx="2056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Styles and Themes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80489" y="1400272"/>
            <a:ext cx="1914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Elevation and Shadows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80489" y="2014312"/>
            <a:ext cx="1914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Floating Action Button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980488" y="3029434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Card View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80488" y="2660642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Recycler View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64419" y="3398225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Animations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80488" y="3767016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Icons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09600" y="1156104"/>
            <a:ext cx="1920762" cy="3101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38381" y="1156104"/>
            <a:ext cx="1920762" cy="3101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851399" y="1188510"/>
            <a:ext cx="1920762" cy="3101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05840" y="1750239"/>
            <a:ext cx="1920762" cy="9943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209800" y="3883461"/>
            <a:ext cx="304800" cy="347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11943" y="1740823"/>
            <a:ext cx="1920762" cy="24786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851399" y="1605962"/>
            <a:ext cx="1920762" cy="26520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07257" y="2739485"/>
            <a:ext cx="1920762" cy="149514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505200" y="2975241"/>
            <a:ext cx="1138180" cy="128126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133600" y="1274714"/>
            <a:ext cx="228600" cy="2062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253371" y="3957270"/>
            <a:ext cx="228600" cy="2062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980488" y="4144312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Action Bar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0110" y="1240498"/>
            <a:ext cx="1831861" cy="26487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439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7" grpId="2" animBg="1"/>
      <p:bldP spid="17" grpId="3" animBg="1"/>
      <p:bldP spid="18" grpId="0" animBg="1"/>
      <p:bldP spid="18" grpId="1" animBg="1"/>
      <p:bldP spid="18" grpId="2" animBg="1"/>
      <p:bldP spid="18" grpId="3" animBg="1"/>
      <p:bldP spid="19" grpId="0" animBg="1"/>
      <p:bldP spid="19" grpId="1" animBg="1"/>
      <p:bldP spid="19" grpId="2" animBg="1"/>
      <p:bldP spid="19" grpId="3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/>
      <p:bldP spid="27" grpId="0" animBg="1"/>
      <p:bldP spid="27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Styles and Color Schemes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878407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Handled through Themes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478186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Pallets </a:t>
            </a:r>
            <a:r>
              <a:rPr lang="en-US"/>
              <a:t>are Complimentary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076450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Colors to consider</a:t>
            </a:r>
          </a:p>
        </p:txBody>
      </p:sp>
      <p:sp>
        <p:nvSpPr>
          <p:cNvPr id="8" name="Rectangle 7"/>
          <p:cNvSpPr/>
          <p:nvPr/>
        </p:nvSpPr>
        <p:spPr>
          <a:xfrm>
            <a:off x="475735" y="2678237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Primary</a:t>
            </a:r>
          </a:p>
        </p:txBody>
      </p:sp>
      <p:sp>
        <p:nvSpPr>
          <p:cNvPr id="9" name="Rectangle 8"/>
          <p:cNvSpPr/>
          <p:nvPr/>
        </p:nvSpPr>
        <p:spPr>
          <a:xfrm>
            <a:off x="475735" y="3277258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Secondary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5735" y="3876279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Accent</a:t>
            </a:r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000125"/>
            <a:ext cx="1920762" cy="3394075"/>
          </a:xfrm>
        </p:spPr>
      </p:pic>
      <p:sp>
        <p:nvSpPr>
          <p:cNvPr id="12" name="Rectangle 11"/>
          <p:cNvSpPr/>
          <p:nvPr/>
        </p:nvSpPr>
        <p:spPr>
          <a:xfrm>
            <a:off x="5638800" y="1211504"/>
            <a:ext cx="1920762" cy="5179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715000" y="1996107"/>
            <a:ext cx="1752600" cy="6518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239000" y="3867150"/>
            <a:ext cx="320562" cy="36244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2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1_Visual Studio Live! Austin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1.xml><?xml version="1.0" encoding="utf-8"?>
<a:theme xmlns:a="http://schemas.openxmlformats.org/drawingml/2006/main" name="3_Visual Studio Live! Las Vegas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isual Studio Live! Las Vegas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Visual Studio Live! Austin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1_Visual Studio Live! Las Vegas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Visual Studio Live! Washington, D.C.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2_Visual Studio Live! Las Vegas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1388</Words>
  <Application>Microsoft Macintosh PowerPoint</Application>
  <PresentationFormat>On-screen Show (16:9)</PresentationFormat>
  <Paragraphs>304</Paragraphs>
  <Slides>38</Slides>
  <Notes>6</Notes>
  <HiddenSlides>13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38</vt:i4>
      </vt:variant>
    </vt:vector>
  </HeadingPairs>
  <TitlesOfParts>
    <vt:vector size="57" baseType="lpstr">
      <vt:lpstr>Arial</vt:lpstr>
      <vt:lpstr>Calibri</vt:lpstr>
      <vt:lpstr>Gill Sans</vt:lpstr>
      <vt:lpstr>M Avenir Medium</vt:lpstr>
      <vt:lpstr>ＭＳ Ｐゴシック</vt:lpstr>
      <vt:lpstr>Times New Roman</vt:lpstr>
      <vt:lpstr>ヒラギノ角ゴ ProN W3</vt:lpstr>
      <vt:lpstr>Custom Design</vt:lpstr>
      <vt:lpstr>Visual Studio Live! Las Vegas 2017</vt:lpstr>
      <vt:lpstr>1_Custom Design</vt:lpstr>
      <vt:lpstr>Visual Studio Live! Austin 2017</vt:lpstr>
      <vt:lpstr>1_Visual Studio Live! Las Vegas 2017</vt:lpstr>
      <vt:lpstr>2_Custom Design</vt:lpstr>
      <vt:lpstr>Visual Studio Live! Washington, D.C. 2017</vt:lpstr>
      <vt:lpstr>2_Visual Studio Live! Las Vegas 2017</vt:lpstr>
      <vt:lpstr>3_Custom Design</vt:lpstr>
      <vt:lpstr>1_Visual Studio Live! Austin 2017</vt:lpstr>
      <vt:lpstr>3_Visual Studio Live! Las Vegas 2017</vt:lpstr>
      <vt:lpstr>4_Custom Design</vt:lpstr>
      <vt:lpstr>PowerPoint Presentation</vt:lpstr>
      <vt:lpstr>Why is Design Important</vt:lpstr>
      <vt:lpstr>PowerPoint Presentation</vt:lpstr>
      <vt:lpstr>PowerPoint Presentation</vt:lpstr>
      <vt:lpstr>What Is Material Design?</vt:lpstr>
      <vt:lpstr>Material Design Concepts</vt:lpstr>
      <vt:lpstr>Getting a Design</vt:lpstr>
      <vt:lpstr>Parsing the Design</vt:lpstr>
      <vt:lpstr>Styles and Color Schemes</vt:lpstr>
      <vt:lpstr>Material Design Themes</vt:lpstr>
      <vt:lpstr>Sample Style</vt:lpstr>
      <vt:lpstr>Day / Night Theme</vt:lpstr>
      <vt:lpstr>Elevation and Shadows</vt:lpstr>
      <vt:lpstr>Elevation Limitations</vt:lpstr>
      <vt:lpstr>Responsive Elevation</vt:lpstr>
      <vt:lpstr>Floating Action Button</vt:lpstr>
      <vt:lpstr>Floating Action Button XML</vt:lpstr>
      <vt:lpstr>Wiring Up the FAB Click Event</vt:lpstr>
      <vt:lpstr>Recycler View</vt:lpstr>
      <vt:lpstr>RecyclerView XML</vt:lpstr>
      <vt:lpstr>Creating a View Holder</vt:lpstr>
      <vt:lpstr>Creating a Layout Manger</vt:lpstr>
      <vt:lpstr>Creating an Adapter - Partial</vt:lpstr>
      <vt:lpstr>Putting it all Together</vt:lpstr>
      <vt:lpstr>ListView or RecyclerView?</vt:lpstr>
      <vt:lpstr>Card View</vt:lpstr>
      <vt:lpstr>CardView XML</vt:lpstr>
      <vt:lpstr>Animations - Transitions Framework</vt:lpstr>
      <vt:lpstr>Tying Source and Target Controls</vt:lpstr>
      <vt:lpstr>Making the Transition</vt:lpstr>
      <vt:lpstr>Icons</vt:lpstr>
      <vt:lpstr>Action Bar Style</vt:lpstr>
      <vt:lpstr>Action Bar XML</vt:lpstr>
      <vt:lpstr>Action Bar Extra Menu Items</vt:lpstr>
      <vt:lpstr>Action Bar In Code</vt:lpstr>
      <vt:lpstr>Bottom Navigation</vt:lpstr>
      <vt:lpstr>Useful Links</vt:lpstr>
      <vt:lpstr>Thanks!!!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2015-02-16T21:29:58Z</dcterms:created>
  <dcterms:modified xsi:type="dcterms:W3CDTF">2017-05-30T13:08:09Z</dcterms:modified>
</cp:coreProperties>
</file>

<file path=docProps/thumbnail.jpeg>
</file>